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69" r:id="rId2"/>
    <p:sldId id="315" r:id="rId3"/>
    <p:sldId id="347" r:id="rId4"/>
    <p:sldId id="351" r:id="rId5"/>
    <p:sldId id="316" r:id="rId6"/>
    <p:sldId id="317" r:id="rId7"/>
    <p:sldId id="319" r:id="rId8"/>
    <p:sldId id="325" r:id="rId9"/>
    <p:sldId id="327" r:id="rId10"/>
    <p:sldId id="326" r:id="rId11"/>
    <p:sldId id="328" r:id="rId12"/>
    <p:sldId id="342" r:id="rId13"/>
    <p:sldId id="344" r:id="rId14"/>
    <p:sldId id="345" r:id="rId15"/>
    <p:sldId id="340" r:id="rId16"/>
    <p:sldId id="341" r:id="rId17"/>
    <p:sldId id="332" r:id="rId18"/>
    <p:sldId id="323" r:id="rId19"/>
    <p:sldId id="330" r:id="rId20"/>
    <p:sldId id="346" r:id="rId21"/>
    <p:sldId id="349" r:id="rId22"/>
    <p:sldId id="352" r:id="rId23"/>
    <p:sldId id="353" r:id="rId24"/>
    <p:sldId id="348" r:id="rId25"/>
    <p:sldId id="356" r:id="rId26"/>
    <p:sldId id="35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23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A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3" autoAdjust="0"/>
    <p:restoredTop sz="75000" autoAdjust="0"/>
  </p:normalViewPr>
  <p:slideViewPr>
    <p:cSldViewPr showGuides="1">
      <p:cViewPr varScale="1">
        <p:scale>
          <a:sx n="62" d="100"/>
          <a:sy n="62" d="100"/>
        </p:scale>
        <p:origin x="1512" y="48"/>
      </p:cViewPr>
      <p:guideLst>
        <p:guide orient="horz" pos="1026"/>
        <p:guide pos="234"/>
      </p:guideLst>
    </p:cSldViewPr>
  </p:slideViewPr>
  <p:outlineViewPr>
    <p:cViewPr>
      <p:scale>
        <a:sx n="20" d="100"/>
        <a:sy n="20"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97" d="100"/>
          <a:sy n="97" d="100"/>
        </p:scale>
        <p:origin x="353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E1389CC-567B-462D-9606-5A6D48725E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E9E86A-6679-4EC8-847C-9F954F45BF68}" type="datetimeFigureOut">
              <a:rPr lang="de-DE" smtClean="0"/>
              <a:t>14.04.2024</a:t>
            </a:fld>
            <a:endParaRPr lang="de-DE" dirty="0"/>
          </a:p>
        </p:txBody>
      </p:sp>
      <p:sp>
        <p:nvSpPr>
          <p:cNvPr id="4" name="Fußzeilenplatzhalter 3">
            <a:extLst>
              <a:ext uri="{FF2B5EF4-FFF2-40B4-BE49-F238E27FC236}">
                <a16:creationId xmlns:a16="http://schemas.microsoft.com/office/drawing/2014/main" id="{DDE09F90-192B-4C21-A710-7EFC4BA93B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077B6243-ABD9-472E-9641-6E7B2B86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48E8B7-5326-4A3E-8AE4-83D3CDA8A9FC}" type="slidenum">
              <a:rPr lang="de-DE" smtClean="0"/>
              <a:t>‹#›</a:t>
            </a:fld>
            <a:endParaRPr lang="de-DE" dirty="0"/>
          </a:p>
        </p:txBody>
      </p:sp>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14.04.2024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dirty="0"/>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4</a:t>
            </a:fld>
            <a:endParaRPr lang="de-DE" dirty="0"/>
          </a:p>
        </p:txBody>
      </p:sp>
    </p:spTree>
    <p:extLst>
      <p:ext uri="{BB962C8B-B14F-4D97-AF65-F5344CB8AC3E}">
        <p14:creationId xmlns:p14="http://schemas.microsoft.com/office/powerpoint/2010/main" val="2485248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13</a:t>
            </a:fld>
            <a:endParaRPr lang="de-DE" dirty="0"/>
          </a:p>
        </p:txBody>
      </p:sp>
    </p:spTree>
    <p:extLst>
      <p:ext uri="{BB962C8B-B14F-4D97-AF65-F5344CB8AC3E}">
        <p14:creationId xmlns:p14="http://schemas.microsoft.com/office/powerpoint/2010/main" val="1884151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14</a:t>
            </a:fld>
            <a:endParaRPr lang="de-DE" dirty="0"/>
          </a:p>
        </p:txBody>
      </p:sp>
    </p:spTree>
    <p:extLst>
      <p:ext uri="{BB962C8B-B14F-4D97-AF65-F5344CB8AC3E}">
        <p14:creationId xmlns:p14="http://schemas.microsoft.com/office/powerpoint/2010/main" val="290842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15</a:t>
            </a:fld>
            <a:endParaRPr lang="de-DE" dirty="0"/>
          </a:p>
        </p:txBody>
      </p:sp>
    </p:spTree>
    <p:extLst>
      <p:ext uri="{BB962C8B-B14F-4D97-AF65-F5344CB8AC3E}">
        <p14:creationId xmlns:p14="http://schemas.microsoft.com/office/powerpoint/2010/main" val="168515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16</a:t>
            </a:fld>
            <a:endParaRPr lang="de-DE" dirty="0"/>
          </a:p>
        </p:txBody>
      </p:sp>
    </p:spTree>
    <p:extLst>
      <p:ext uri="{BB962C8B-B14F-4D97-AF65-F5344CB8AC3E}">
        <p14:creationId xmlns:p14="http://schemas.microsoft.com/office/powerpoint/2010/main" val="109712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17</a:t>
            </a:fld>
            <a:endParaRPr lang="de-DE" dirty="0"/>
          </a:p>
        </p:txBody>
      </p:sp>
    </p:spTree>
    <p:extLst>
      <p:ext uri="{BB962C8B-B14F-4D97-AF65-F5344CB8AC3E}">
        <p14:creationId xmlns:p14="http://schemas.microsoft.com/office/powerpoint/2010/main" val="347480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18</a:t>
            </a:fld>
            <a:endParaRPr lang="de-DE" dirty="0"/>
          </a:p>
        </p:txBody>
      </p:sp>
    </p:spTree>
    <p:extLst>
      <p:ext uri="{BB962C8B-B14F-4D97-AF65-F5344CB8AC3E}">
        <p14:creationId xmlns:p14="http://schemas.microsoft.com/office/powerpoint/2010/main" val="55179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19</a:t>
            </a:fld>
            <a:endParaRPr lang="de-DE" dirty="0"/>
          </a:p>
        </p:txBody>
      </p:sp>
    </p:spTree>
    <p:extLst>
      <p:ext uri="{BB962C8B-B14F-4D97-AF65-F5344CB8AC3E}">
        <p14:creationId xmlns:p14="http://schemas.microsoft.com/office/powerpoint/2010/main" val="764077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20</a:t>
            </a:fld>
            <a:endParaRPr lang="de-DE" dirty="0"/>
          </a:p>
        </p:txBody>
      </p:sp>
    </p:spTree>
    <p:extLst>
      <p:ext uri="{BB962C8B-B14F-4D97-AF65-F5344CB8AC3E}">
        <p14:creationId xmlns:p14="http://schemas.microsoft.com/office/powerpoint/2010/main" val="3756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21</a:t>
            </a:fld>
            <a:endParaRPr lang="de-DE" dirty="0"/>
          </a:p>
        </p:txBody>
      </p:sp>
    </p:spTree>
    <p:extLst>
      <p:ext uri="{BB962C8B-B14F-4D97-AF65-F5344CB8AC3E}">
        <p14:creationId xmlns:p14="http://schemas.microsoft.com/office/powerpoint/2010/main" val="467926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22</a:t>
            </a:fld>
            <a:endParaRPr lang="de-DE" dirty="0"/>
          </a:p>
        </p:txBody>
      </p:sp>
    </p:spTree>
    <p:extLst>
      <p:ext uri="{BB962C8B-B14F-4D97-AF65-F5344CB8AC3E}">
        <p14:creationId xmlns:p14="http://schemas.microsoft.com/office/powerpoint/2010/main" val="385969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5</a:t>
            </a:fld>
            <a:endParaRPr lang="de-DE" dirty="0"/>
          </a:p>
        </p:txBody>
      </p:sp>
    </p:spTree>
    <p:extLst>
      <p:ext uri="{BB962C8B-B14F-4D97-AF65-F5344CB8AC3E}">
        <p14:creationId xmlns:p14="http://schemas.microsoft.com/office/powerpoint/2010/main" val="2660350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23</a:t>
            </a:fld>
            <a:endParaRPr lang="de-DE" dirty="0"/>
          </a:p>
        </p:txBody>
      </p:sp>
    </p:spTree>
    <p:extLst>
      <p:ext uri="{BB962C8B-B14F-4D97-AF65-F5344CB8AC3E}">
        <p14:creationId xmlns:p14="http://schemas.microsoft.com/office/powerpoint/2010/main" val="757401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24</a:t>
            </a:fld>
            <a:endParaRPr lang="de-DE" dirty="0"/>
          </a:p>
        </p:txBody>
      </p:sp>
    </p:spTree>
    <p:extLst>
      <p:ext uri="{BB962C8B-B14F-4D97-AF65-F5344CB8AC3E}">
        <p14:creationId xmlns:p14="http://schemas.microsoft.com/office/powerpoint/2010/main" val="2738351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thank GRSS, in particular the HDCRS working group, which is part of the IEEE GRSS Earth Science Informatics (ESI) Technical Committee</a:t>
            </a:r>
          </a:p>
          <a:p>
            <a:r>
              <a:rPr lang="en-GB" dirty="0"/>
              <a:t>This tutorial is one of the main activities of  HDCRS</a:t>
            </a:r>
          </a:p>
          <a:p>
            <a:r>
              <a:rPr lang="en-GB" dirty="0"/>
              <a:t>The main objective of HDCRS is to connect a community of interdisciplinary researchers in remote sensing who are specialized on high-performance and distributed computing, quantum computing  and parallel programming models with specialized hardware accelerators. HDCRS disseminates information and knowledge through educational events, special sessions and tutorials at conferences and publication activities. </a:t>
            </a:r>
          </a:p>
          <a:p>
            <a:r>
              <a:rPr lang="en-GB" dirty="0"/>
              <a:t>Main upcoming event is the School on High Performance and Disruptive Computing in Remote Sensing 4-7 June 2024, Santiago de Compostela, Spain </a:t>
            </a:r>
          </a:p>
          <a:p>
            <a:r>
              <a:rPr lang="en-GB" b="0" i="0" dirty="0">
                <a:solidFill>
                  <a:srgbClr val="333333"/>
                </a:solidFill>
                <a:effectLst/>
                <a:highlight>
                  <a:srgbClr val="FFFFFF"/>
                </a:highlight>
                <a:latin typeface="Georgia" panose="02040502050405020303" pitchFamily="18" charset="0"/>
              </a:rPr>
              <a:t>Unfortunately the registration is closed, and it is only an only in person event. However, all lectures will be uploaded to the GRSS YouTube channel after the event (as for previous editions)</a:t>
            </a:r>
            <a:endParaRPr lang="en-GB" dirty="0"/>
          </a:p>
          <a:p>
            <a:r>
              <a:rPr lang="en-GB" dirty="0"/>
              <a:t>The HDCRS working group welcomes anyone interested from academia and industry to contribute to our mission. Please join us</a:t>
            </a:r>
            <a:endParaRPr lang="en-DE" dirty="0"/>
          </a:p>
        </p:txBody>
      </p:sp>
      <p:sp>
        <p:nvSpPr>
          <p:cNvPr id="4" name="Slide Number Placeholder 3"/>
          <p:cNvSpPr>
            <a:spLocks noGrp="1"/>
          </p:cNvSpPr>
          <p:nvPr>
            <p:ph type="sldNum" sz="quarter" idx="5"/>
          </p:nvPr>
        </p:nvSpPr>
        <p:spPr/>
        <p:txBody>
          <a:bodyPr/>
          <a:lstStyle/>
          <a:p>
            <a:fld id="{FF66CAD1-FD47-46B0-9C16-1B81F4E690E0}" type="slidenum">
              <a:rPr lang="de-DE" smtClean="0"/>
              <a:t>25</a:t>
            </a:fld>
            <a:endParaRPr lang="de-DE" dirty="0"/>
          </a:p>
        </p:txBody>
      </p:sp>
    </p:spTree>
    <p:extLst>
      <p:ext uri="{BB962C8B-B14F-4D97-AF65-F5344CB8AC3E}">
        <p14:creationId xmlns:p14="http://schemas.microsoft.com/office/powerpoint/2010/main" val="520500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26</a:t>
            </a:fld>
            <a:endParaRPr lang="de-DE" dirty="0"/>
          </a:p>
        </p:txBody>
      </p:sp>
    </p:spTree>
    <p:extLst>
      <p:ext uri="{BB962C8B-B14F-4D97-AF65-F5344CB8AC3E}">
        <p14:creationId xmlns:p14="http://schemas.microsoft.com/office/powerpoint/2010/main" val="367989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6</a:t>
            </a:fld>
            <a:endParaRPr lang="de-DE" dirty="0"/>
          </a:p>
        </p:txBody>
      </p:sp>
    </p:spTree>
    <p:extLst>
      <p:ext uri="{BB962C8B-B14F-4D97-AF65-F5344CB8AC3E}">
        <p14:creationId xmlns:p14="http://schemas.microsoft.com/office/powerpoint/2010/main" val="55073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7</a:t>
            </a:fld>
            <a:endParaRPr lang="de-DE" dirty="0"/>
          </a:p>
        </p:txBody>
      </p:sp>
    </p:spTree>
    <p:extLst>
      <p:ext uri="{BB962C8B-B14F-4D97-AF65-F5344CB8AC3E}">
        <p14:creationId xmlns:p14="http://schemas.microsoft.com/office/powerpoint/2010/main" val="367937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8</a:t>
            </a:fld>
            <a:endParaRPr lang="de-DE" dirty="0"/>
          </a:p>
        </p:txBody>
      </p:sp>
    </p:spTree>
    <p:extLst>
      <p:ext uri="{BB962C8B-B14F-4D97-AF65-F5344CB8AC3E}">
        <p14:creationId xmlns:p14="http://schemas.microsoft.com/office/powerpoint/2010/main" val="51259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9</a:t>
            </a:fld>
            <a:endParaRPr lang="de-DE" dirty="0"/>
          </a:p>
        </p:txBody>
      </p:sp>
    </p:spTree>
    <p:extLst>
      <p:ext uri="{BB962C8B-B14F-4D97-AF65-F5344CB8AC3E}">
        <p14:creationId xmlns:p14="http://schemas.microsoft.com/office/powerpoint/2010/main" val="2363090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10</a:t>
            </a:fld>
            <a:endParaRPr lang="de-DE" dirty="0"/>
          </a:p>
        </p:txBody>
      </p:sp>
    </p:spTree>
    <p:extLst>
      <p:ext uri="{BB962C8B-B14F-4D97-AF65-F5344CB8AC3E}">
        <p14:creationId xmlns:p14="http://schemas.microsoft.com/office/powerpoint/2010/main" val="360703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11</a:t>
            </a:fld>
            <a:endParaRPr lang="de-DE" dirty="0"/>
          </a:p>
        </p:txBody>
      </p:sp>
    </p:spTree>
    <p:extLst>
      <p:ext uri="{BB962C8B-B14F-4D97-AF65-F5344CB8AC3E}">
        <p14:creationId xmlns:p14="http://schemas.microsoft.com/office/powerpoint/2010/main" val="379488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F66CAD1-FD47-46B0-9C16-1B81F4E690E0}" type="slidenum">
              <a:rPr lang="de-DE" smtClean="0"/>
              <a:t>12</a:t>
            </a:fld>
            <a:endParaRPr lang="de-DE" dirty="0"/>
          </a:p>
        </p:txBody>
      </p:sp>
    </p:spTree>
    <p:extLst>
      <p:ext uri="{BB962C8B-B14F-4D97-AF65-F5344CB8AC3E}">
        <p14:creationId xmlns:p14="http://schemas.microsoft.com/office/powerpoint/2010/main" val="191212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1"/>
                </a:solidFill>
              </a:defRPr>
            </a:lvl1pPr>
          </a:lstStyle>
          <a:p>
            <a:pPr lvl="0"/>
            <a:r>
              <a:rPr lang="de-DE" dirty="0" err="1"/>
              <a:t>Subline</a:t>
            </a:r>
            <a:r>
              <a:rPr lang="de-DE" dirty="0"/>
              <a:t> der Präsentation</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59532" y="6423285"/>
            <a:ext cx="2304000" cy="118800"/>
          </a:xfrm>
          <a:blipFill>
            <a:blip r:embed="rId2"/>
            <a:stretch>
              <a:fillRect/>
            </a:stretch>
          </a:blipFill>
        </p:spPr>
        <p:txBody>
          <a:bodyPr/>
          <a:lstStyle>
            <a:lvl1pPr marL="0" indent="0">
              <a:buNone/>
              <a:defRPr sz="200">
                <a:solidFill>
                  <a:schemeClr val="bg1"/>
                </a:solidFill>
              </a:defRPr>
            </a:lvl1pPr>
          </a:lstStyle>
          <a:p>
            <a:pPr lvl="0"/>
            <a:r>
              <a:rPr lang="de-DE" dirty="0"/>
              <a:t> </a:t>
            </a:r>
          </a:p>
        </p:txBody>
      </p:sp>
      <p:pic>
        <p:nvPicPr>
          <p:cNvPr id="8" name="Bild 9" descr="Slogan_FZ_Jülich_grasgruen.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48428" y="5769260"/>
            <a:ext cx="1894868" cy="848403"/>
          </a:xfrm>
          <a:prstGeom prst="rect">
            <a:avLst/>
          </a:prstGeom>
        </p:spPr>
      </p:pic>
    </p:spTree>
    <p:extLst>
      <p:ext uri="{BB962C8B-B14F-4D97-AF65-F5344CB8AC3E}">
        <p14:creationId xmlns:p14="http://schemas.microsoft.com/office/powerpoint/2010/main" val="4195520137"/>
      </p:ext>
    </p:extLst>
  </p:cSld>
  <p:clrMapOvr>
    <a:masterClrMapping/>
  </p:clrMapOvr>
  <p:extLst>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1"/>
                </a:solidFill>
              </a:defRPr>
            </a:lvl1pPr>
          </a:lstStyle>
          <a:p>
            <a:pPr lvl="0"/>
            <a:r>
              <a:rPr lang="de-DE" dirty="0" err="1"/>
              <a:t>Subline</a:t>
            </a:r>
            <a:r>
              <a:rPr lang="de-DE" dirty="0"/>
              <a:t> der Präsentation</a:t>
            </a:r>
          </a:p>
        </p:txBody>
      </p:sp>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59532" y="6423285"/>
            <a:ext cx="2304000" cy="118800"/>
          </a:xfrm>
          <a:blipFill>
            <a:blip r:embed="rId2"/>
            <a:stretch>
              <a:fillRect/>
            </a:stretch>
          </a:blipFill>
        </p:spPr>
        <p:txBody>
          <a:bodyPr/>
          <a:lstStyle>
            <a:lvl1pPr marL="0" indent="0">
              <a:buNone/>
              <a:defRPr sz="200">
                <a:solidFill>
                  <a:schemeClr val="bg1"/>
                </a:solidFill>
              </a:defRPr>
            </a:lvl1pPr>
          </a:lstStyle>
          <a:p>
            <a:pPr lvl="0"/>
            <a:r>
              <a:rPr lang="de-DE" dirty="0"/>
              <a:t> </a:t>
            </a:r>
          </a:p>
        </p:txBody>
      </p:sp>
      <p:pic>
        <p:nvPicPr>
          <p:cNvPr id="8" name="Bild 9" descr="Slogan_FZ_Jülich_grasgruen.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48428" y="5769260"/>
            <a:ext cx="1894868" cy="848403"/>
          </a:xfrm>
          <a:prstGeom prst="rect">
            <a:avLst/>
          </a:prstGeom>
        </p:spPr>
      </p:pic>
    </p:spTree>
    <p:extLst>
      <p:ext uri="{BB962C8B-B14F-4D97-AF65-F5344CB8AC3E}">
        <p14:creationId xmlns:p14="http://schemas.microsoft.com/office/powerpoint/2010/main" val="2389604393"/>
      </p:ext>
    </p:extLst>
  </p:cSld>
  <p:clrMapOvr>
    <a:masterClrMapping/>
  </p:clrMapOvr>
  <p:extLst>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de-DE" dirty="0"/>
              <a:t>Bild durch Klicken auf Symbol hinzufügen</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none" spc="0" baseline="0">
                <a:solidFill>
                  <a:schemeClr val="accent1"/>
                </a:solidFill>
              </a:defRPr>
            </a:lvl1pPr>
          </a:lstStyle>
          <a:p>
            <a:pPr lvl="0"/>
            <a:r>
              <a:rPr lang="de-DE" dirty="0" err="1"/>
              <a:t>Subline</a:t>
            </a:r>
            <a:r>
              <a:rPr lang="de-DE" dirty="0"/>
              <a:t> der </a:t>
            </a:r>
            <a:r>
              <a:rPr lang="de-DE" dirty="0" err="1"/>
              <a:t>präsentation</a:t>
            </a:r>
            <a:endParaRPr lang="de-DE" dirty="0"/>
          </a:p>
        </p:txBody>
      </p:sp>
      <p:pic>
        <p:nvPicPr>
          <p:cNvPr id="6" name="Picture 5" descr="Logo&#10;&#10;Description automatically generated">
            <a:extLst>
              <a:ext uri="{FF2B5EF4-FFF2-40B4-BE49-F238E27FC236}">
                <a16:creationId xmlns:a16="http://schemas.microsoft.com/office/drawing/2014/main" id="{BCE61A76-052A-DD08-DD66-DCBC7D4C1A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8168" y="5940967"/>
            <a:ext cx="1224933" cy="440361"/>
          </a:xfrm>
          <a:prstGeom prst="rect">
            <a:avLst/>
          </a:prstGeom>
        </p:spPr>
      </p:pic>
      <p:pic>
        <p:nvPicPr>
          <p:cNvPr id="7" name="Grafik 19">
            <a:extLst>
              <a:ext uri="{FF2B5EF4-FFF2-40B4-BE49-F238E27FC236}">
                <a16:creationId xmlns:a16="http://schemas.microsoft.com/office/drawing/2014/main" id="{0FFCEB8C-EC81-075C-A415-54E2832CA4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3432" y="5857612"/>
            <a:ext cx="2664296" cy="512000"/>
          </a:xfrm>
          <a:prstGeom prst="rect">
            <a:avLst/>
          </a:prstGeom>
        </p:spPr>
      </p:pic>
      <p:pic>
        <p:nvPicPr>
          <p:cNvPr id="8" name="Picture 7">
            <a:extLst>
              <a:ext uri="{FF2B5EF4-FFF2-40B4-BE49-F238E27FC236}">
                <a16:creationId xmlns:a16="http://schemas.microsoft.com/office/drawing/2014/main" id="{F6A05E97-ED85-EAD8-BF71-D0DAA2FCA46C}"/>
              </a:ext>
            </a:extLst>
          </p:cNvPr>
          <p:cNvPicPr>
            <a:picLocks noChangeAspect="1"/>
          </p:cNvPicPr>
          <p:nvPr userDrawn="1"/>
        </p:nvPicPr>
        <p:blipFill>
          <a:blip r:embed="rId4"/>
          <a:stretch>
            <a:fillRect/>
          </a:stretch>
        </p:blipFill>
        <p:spPr>
          <a:xfrm>
            <a:off x="4727051" y="5828358"/>
            <a:ext cx="1584176" cy="629255"/>
          </a:xfrm>
          <a:prstGeom prst="rect">
            <a:avLst/>
          </a:prstGeom>
        </p:spPr>
      </p:pic>
      <p:pic>
        <p:nvPicPr>
          <p:cNvPr id="11" name="Picture 10" descr="A blue and white logo with arrows and numbers&#10;&#10;Description automatically generated">
            <a:extLst>
              <a:ext uri="{FF2B5EF4-FFF2-40B4-BE49-F238E27FC236}">
                <a16:creationId xmlns:a16="http://schemas.microsoft.com/office/drawing/2014/main" id="{201930A7-E4B2-78B8-D591-BEF5CDB4877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32416" y="5692808"/>
            <a:ext cx="1104144" cy="832536"/>
          </a:xfrm>
          <a:prstGeom prst="rect">
            <a:avLst/>
          </a:prstGeom>
        </p:spPr>
      </p:pic>
    </p:spTree>
    <p:extLst>
      <p:ext uri="{BB962C8B-B14F-4D97-AF65-F5344CB8AC3E}">
        <p14:creationId xmlns:p14="http://schemas.microsoft.com/office/powerpoint/2010/main" val="2073494238"/>
      </p:ext>
    </p:extLst>
  </p:cSld>
  <p:clrMapOvr>
    <a:masterClrMapping/>
  </p:clrMapOvr>
  <p:extLst>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de-DE" dirty="0"/>
              <a:t>Bild durch Klicken auf Symbol hinzufügen</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1"/>
                </a:solidFill>
              </a:defRPr>
            </a:lvl1pPr>
          </a:lstStyle>
          <a:p>
            <a:pPr marL="228600" lvl="0" indent="-228600">
              <a:lnSpc>
                <a:spcPct val="100000"/>
              </a:lnSpc>
              <a:spcBef>
                <a:spcPts val="0"/>
              </a:spcBef>
            </a:pPr>
            <a:r>
              <a:rPr lang="de-DE" dirty="0" err="1"/>
              <a:t>Subline</a:t>
            </a:r>
            <a:r>
              <a:rPr lang="de-DE" dirty="0"/>
              <a:t> der Präsentation</a:t>
            </a:r>
          </a:p>
        </p:txBody>
      </p:sp>
      <p:sp>
        <p:nvSpPr>
          <p:cNvPr id="10" name="Textplatzhalter 4">
            <a:extLst>
              <a:ext uri="{FF2B5EF4-FFF2-40B4-BE49-F238E27FC236}">
                <a16:creationId xmlns:a16="http://schemas.microsoft.com/office/drawing/2014/main" id="{1F0FB68E-EE59-46F0-A3EA-690446700A77}"/>
              </a:ext>
            </a:extLst>
          </p:cNvPr>
          <p:cNvSpPr>
            <a:spLocks noGrp="1"/>
          </p:cNvSpPr>
          <p:nvPr>
            <p:ph type="body" sz="quarter" idx="14" hasCustomPrompt="1"/>
          </p:nvPr>
        </p:nvSpPr>
        <p:spPr>
          <a:xfrm>
            <a:off x="359532" y="6423285"/>
            <a:ext cx="2304000" cy="118800"/>
          </a:xfrm>
          <a:blipFill>
            <a:blip r:embed="rId2"/>
            <a:stretch>
              <a:fillRect/>
            </a:stretch>
          </a:blipFill>
        </p:spPr>
        <p:txBody>
          <a:bodyPr/>
          <a:lstStyle>
            <a:lvl1pPr marL="0" indent="0">
              <a:buNone/>
              <a:defRPr sz="200">
                <a:solidFill>
                  <a:schemeClr val="bg1"/>
                </a:solidFill>
              </a:defRPr>
            </a:lvl1pPr>
          </a:lstStyle>
          <a:p>
            <a:pPr lvl="0"/>
            <a:r>
              <a:rPr lang="de-DE" dirty="0"/>
              <a:t> </a:t>
            </a:r>
          </a:p>
        </p:txBody>
      </p:sp>
      <p:pic>
        <p:nvPicPr>
          <p:cNvPr id="11" name="Bild 9" descr="Slogan_FZ_Jülich_grasgruen.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48428" y="5769260"/>
            <a:ext cx="1894868" cy="848403"/>
          </a:xfrm>
          <a:prstGeom prst="rect">
            <a:avLst/>
          </a:prstGeom>
        </p:spPr>
      </p:pic>
    </p:spTree>
    <p:extLst>
      <p:ext uri="{BB962C8B-B14F-4D97-AF65-F5344CB8AC3E}">
        <p14:creationId xmlns:p14="http://schemas.microsoft.com/office/powerpoint/2010/main" val="1128135991"/>
      </p:ext>
    </p:extLst>
  </p:cSld>
  <p:clrMapOvr>
    <a:masterClrMapping/>
  </p:clrMapOvr>
  <p:extLst>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360000" y="324000"/>
            <a:ext cx="11449050" cy="1124780"/>
          </a:xfrm>
        </p:spPr>
        <p:txBody>
          <a:bodyPr/>
          <a:lstStyle>
            <a:lvl1pPr>
              <a:defRPr spc="0" baseline="0">
                <a:solidFill>
                  <a:schemeClr val="tx2"/>
                </a:solidFill>
              </a:defRPr>
            </a:lvl1pPr>
          </a:lstStyle>
          <a:p>
            <a:r>
              <a:rPr lang="de-DE" dirty="0"/>
              <a:t>Titelmasterformat durch Klicken bearbeiten</a:t>
            </a:r>
            <a:endParaRPr lang="en-US" dirty="0"/>
          </a:p>
        </p:txBody>
      </p:sp>
      <p:sp>
        <p:nvSpPr>
          <p:cNvPr id="3" name="Content Placeholder 2"/>
          <p:cNvSpPr>
            <a:spLocks noGrp="1"/>
          </p:cNvSpPr>
          <p:nvPr>
            <p:ph idx="1"/>
          </p:nvPr>
        </p:nvSpPr>
        <p:spPr>
          <a:xfrm>
            <a:off x="360000" y="1563143"/>
            <a:ext cx="11449050" cy="4214255"/>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r>
              <a:rPr lang="en-US"/>
              <a:t>15/04/2024</a:t>
            </a:r>
            <a:endParaRPr lang="de-DE" dirty="0"/>
          </a:p>
        </p:txBody>
      </p:sp>
      <p:sp>
        <p:nvSpPr>
          <p:cNvPr id="18" name="Foliennummernplatzhalter 17">
            <a:extLst>
              <a:ext uri="{FF2B5EF4-FFF2-40B4-BE49-F238E27FC236}">
                <a16:creationId xmlns:a16="http://schemas.microsoft.com/office/drawing/2014/main" id="{BFF90422-5EA9-49BF-B256-D3D2AA4EDCC9}"/>
              </a:ext>
            </a:extLst>
          </p:cNvPr>
          <p:cNvSpPr>
            <a:spLocks noGrp="1"/>
          </p:cNvSpPr>
          <p:nvPr>
            <p:ph type="sldNum" sz="quarter" idx="14"/>
          </p:nvPr>
        </p:nvSpPr>
        <p:spPr/>
        <p:txBody>
          <a:bodyPr/>
          <a:lstStyle/>
          <a:p>
            <a:r>
              <a:rPr lang="de-DE" dirty="0"/>
              <a:t>Page </a:t>
            </a:r>
            <a:fld id="{A52F4D17-1AD6-42D9-B93A-EB002C62F438}" type="slidenum">
              <a:rPr lang="de-DE" smtClean="0"/>
              <a:pPr/>
              <a:t>‹#›</a:t>
            </a:fld>
            <a:endParaRPr lang="de-DE" dirty="0"/>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tx2"/>
                </a:solidFill>
              </a:defRPr>
            </a:lvl1pPr>
          </a:lstStyle>
          <a:p>
            <a:pPr lvl="0"/>
            <a:r>
              <a:rPr lang="de-DE" dirty="0" err="1"/>
              <a:t>Subline</a:t>
            </a:r>
            <a:endParaRPr lang="de-DE"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324000"/>
            <a:ext cx="11449050" cy="1124780"/>
          </a:xfrm>
        </p:spPr>
        <p:txBody>
          <a:bodyPr/>
          <a:lstStyle>
            <a:lvl1pPr>
              <a:defRPr cap="none" spc="0" baseline="0">
                <a:solidFill>
                  <a:schemeClr val="tx2"/>
                </a:solidFill>
              </a:defRPr>
            </a:lvl1pPr>
          </a:lstStyle>
          <a:p>
            <a:r>
              <a:rPr lang="de-DE" dirty="0"/>
              <a:t>Titelmasterformat durch klicken bearbeiten</a:t>
            </a:r>
            <a:endParaRPr lang="en-US" dirty="0"/>
          </a:p>
        </p:txBody>
      </p:sp>
      <p:sp>
        <p:nvSpPr>
          <p:cNvPr id="3" name="Content Placeholder 2"/>
          <p:cNvSpPr>
            <a:spLocks noGrp="1"/>
          </p:cNvSpPr>
          <p:nvPr>
            <p:ph idx="1"/>
          </p:nvPr>
        </p:nvSpPr>
        <p:spPr>
          <a:xfrm>
            <a:off x="360000" y="1578310"/>
            <a:ext cx="11449050" cy="4190666"/>
          </a:xfrm>
        </p:spPr>
        <p:txBody>
          <a:bodyPr/>
          <a:lstStyle>
            <a:lvl1pPr marL="177800" indent="-177800">
              <a:defRPr sz="1800"/>
            </a:lvl1pPr>
            <a:lvl2pPr marL="361950" indent="-184150">
              <a:defRPr sz="1800"/>
            </a:lvl2pPr>
            <a:lvl3pPr marL="539750" indent="-177800">
              <a:defRPr sz="1800"/>
            </a:lvl3pPr>
            <a:lvl4pPr marL="717550" indent="-177800">
              <a:defRPr sz="1800"/>
            </a:lvl4pPr>
            <a:lvl5pPr marL="895350" indent="-177800">
              <a:defRPr sz="1800"/>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r>
              <a:rPr lang="en-US"/>
              <a:t>15/04/2024</a:t>
            </a:r>
            <a:endParaRPr lang="de-DE" dirty="0"/>
          </a:p>
        </p:txBody>
      </p:sp>
      <p:sp>
        <p:nvSpPr>
          <p:cNvPr id="18" name="Foliennummernplatzhalter 17">
            <a:extLst>
              <a:ext uri="{FF2B5EF4-FFF2-40B4-BE49-F238E27FC236}">
                <a16:creationId xmlns:a16="http://schemas.microsoft.com/office/drawing/2014/main" id="{BFF90422-5EA9-49BF-B256-D3D2AA4EDCC9}"/>
              </a:ext>
            </a:extLst>
          </p:cNvPr>
          <p:cNvSpPr>
            <a:spLocks noGrp="1"/>
          </p:cNvSpPr>
          <p:nvPr>
            <p:ph type="sldNum" sz="quarter" idx="14"/>
          </p:nvPr>
        </p:nvSpPr>
        <p:spPr/>
        <p:txBody>
          <a:bodyPr/>
          <a:lstStyle/>
          <a:p>
            <a:r>
              <a:rPr lang="de-DE" dirty="0"/>
              <a:t>Page </a:t>
            </a:r>
            <a:fld id="{A52F4D17-1AD6-42D9-B93A-EB002C62F438}" type="slidenum">
              <a:rPr lang="de-DE" smtClean="0"/>
              <a:pPr/>
              <a:t>‹#›</a:t>
            </a:fld>
            <a:endParaRPr lang="de-DE" dirty="0"/>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tx2"/>
                </a:solidFill>
              </a:defRPr>
            </a:lvl1pPr>
          </a:lstStyle>
          <a:p>
            <a:pPr lvl="0"/>
            <a:r>
              <a:rPr lang="de-DE" dirty="0" err="1"/>
              <a:t>Subline</a:t>
            </a:r>
            <a:endParaRPr lang="de-DE"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324000"/>
            <a:ext cx="11449050" cy="1124780"/>
          </a:xfrm>
        </p:spPr>
        <p:txBody>
          <a:bodyPr/>
          <a:lstStyle>
            <a:lvl1pPr>
              <a:defRPr sz="2800" cap="none" spc="0" baseline="0">
                <a:solidFill>
                  <a:schemeClr val="tx2"/>
                </a:solidFill>
              </a:defRPr>
            </a:lvl1pPr>
          </a:lstStyle>
          <a:p>
            <a:r>
              <a:rPr lang="de-DE" dirty="0"/>
              <a:t>Titelmasterformat durch klicken bearbeiten</a:t>
            </a:r>
            <a:endParaRPr lang="en-US" dirty="0"/>
          </a:p>
        </p:txBody>
      </p:sp>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r>
              <a:rPr lang="en-US"/>
              <a:t>15/04/2024</a:t>
            </a:r>
            <a:endParaRPr lang="de-DE" dirty="0"/>
          </a:p>
        </p:txBody>
      </p:sp>
      <p:sp>
        <p:nvSpPr>
          <p:cNvPr id="7" name="Foliennummernplatzhalter 6">
            <a:extLst>
              <a:ext uri="{FF2B5EF4-FFF2-40B4-BE49-F238E27FC236}">
                <a16:creationId xmlns:a16="http://schemas.microsoft.com/office/drawing/2014/main" id="{6EFEBD5A-CDB1-411E-9184-7981E1A3047A}"/>
              </a:ext>
            </a:extLst>
          </p:cNvPr>
          <p:cNvSpPr>
            <a:spLocks noGrp="1"/>
          </p:cNvSpPr>
          <p:nvPr>
            <p:ph type="sldNum" sz="quarter" idx="11"/>
          </p:nvPr>
        </p:nvSpPr>
        <p:spPr/>
        <p:txBody>
          <a:bodyPr/>
          <a:lstStyle/>
          <a:p>
            <a:fld id="{A52F4D17-1AD6-42D9-B93A-EB002C62F438}" type="slidenum">
              <a:rPr lang="de-DE" smtClean="0"/>
              <a:pPr/>
              <a:t>‹#›</a:t>
            </a:fld>
            <a:endParaRPr lang="de-DE" dirty="0"/>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60000" y="1628775"/>
            <a:ext cx="5437187" cy="3168377"/>
          </a:xfrm>
          <a:solidFill>
            <a:schemeClr val="bg2"/>
          </a:solidFill>
        </p:spPr>
        <p:txBody>
          <a:bodyPr anchor="ctr"/>
          <a:lstStyle>
            <a:lvl1pPr marL="0" indent="0" algn="ctr">
              <a:buNone/>
              <a:defRPr sz="1600">
                <a:solidFill>
                  <a:schemeClr val="tx1"/>
                </a:solidFill>
              </a:defRPr>
            </a:lvl1pPr>
          </a:lstStyle>
          <a:p>
            <a:r>
              <a:rPr lang="de-DE" dirty="0"/>
              <a:t>Bild durch Klicken auf Symbol hinzufügen</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60000" y="4900254"/>
            <a:ext cx="5437187" cy="868722"/>
          </a:xfrm>
        </p:spPr>
        <p:txBody>
          <a:bodyPr/>
          <a:lstStyle>
            <a:lvl1pPr marL="0" indent="0">
              <a:spcAft>
                <a:spcPts val="0"/>
              </a:spcAft>
              <a:buNone/>
              <a:defRPr sz="1800"/>
            </a:lvl1pPr>
          </a:lstStyle>
          <a:p>
            <a:pPr lvl="0"/>
            <a:r>
              <a:rPr lang="de-DE" dirty="0"/>
              <a:t>Bildunterschrift</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de-DE" dirty="0"/>
              <a:t>Bild durch Klicken auf Symbol hinzufügen</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de-DE" dirty="0"/>
              <a:t>Bildunterschrift</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tx2"/>
                </a:solidFill>
              </a:defRPr>
            </a:lvl1pPr>
          </a:lstStyle>
          <a:p>
            <a:pPr lvl="0"/>
            <a:r>
              <a:rPr lang="de-DE" dirty="0" err="1"/>
              <a:t>Subline</a:t>
            </a:r>
            <a:endParaRPr lang="de-DE"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324000"/>
            <a:ext cx="11449050" cy="1124780"/>
          </a:xfrm>
        </p:spPr>
        <p:txBody>
          <a:bodyPr/>
          <a:lstStyle>
            <a:lvl1pPr>
              <a:defRPr cap="none" spc="0" baseline="0">
                <a:solidFill>
                  <a:schemeClr val="tx2"/>
                </a:solidFill>
              </a:defRPr>
            </a:lvl1pPr>
          </a:lstStyle>
          <a:p>
            <a:r>
              <a:rPr lang="de-DE" dirty="0"/>
              <a:t>Titelmasterformat durch klicken bearbeiten</a:t>
            </a:r>
            <a:endParaRPr lang="en-US" dirty="0"/>
          </a:p>
        </p:txBody>
      </p:sp>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r>
              <a:rPr lang="en-US"/>
              <a:t>15/04/2024</a:t>
            </a:r>
            <a:endParaRPr lang="de-DE" dirty="0"/>
          </a:p>
        </p:txBody>
      </p:sp>
      <p:sp>
        <p:nvSpPr>
          <p:cNvPr id="7" name="Foliennummernplatzhalter 6">
            <a:extLst>
              <a:ext uri="{FF2B5EF4-FFF2-40B4-BE49-F238E27FC236}">
                <a16:creationId xmlns:a16="http://schemas.microsoft.com/office/drawing/2014/main" id="{6EFEBD5A-CDB1-411E-9184-7981E1A3047A}"/>
              </a:ext>
            </a:extLst>
          </p:cNvPr>
          <p:cNvSpPr>
            <a:spLocks noGrp="1"/>
          </p:cNvSpPr>
          <p:nvPr>
            <p:ph type="sldNum" sz="quarter" idx="11"/>
          </p:nvPr>
        </p:nvSpPr>
        <p:spPr/>
        <p:txBody>
          <a:bodyPr/>
          <a:lstStyle/>
          <a:p>
            <a:fld id="{A52F4D17-1AD6-42D9-B93A-EB002C62F438}" type="slidenum">
              <a:rPr lang="de-DE" smtClean="0"/>
              <a:pPr/>
              <a:t>‹#›</a:t>
            </a:fld>
            <a:endParaRPr lang="de-DE"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A9D9CA0-0D3A-430F-A273-E4F9DC8D4FCA}"/>
              </a:ext>
            </a:extLst>
          </p:cNvPr>
          <p:cNvSpPr>
            <a:spLocks noGrp="1"/>
          </p:cNvSpPr>
          <p:nvPr>
            <p:ph type="dt" sz="half" idx="10"/>
          </p:nvPr>
        </p:nvSpPr>
        <p:spPr/>
        <p:txBody>
          <a:bodyPr/>
          <a:lstStyle/>
          <a:p>
            <a:r>
              <a:rPr lang="en-US"/>
              <a:t>15/04/2024</a:t>
            </a:r>
            <a:endParaRPr lang="de-DE" dirty="0"/>
          </a:p>
        </p:txBody>
      </p:sp>
      <p:sp>
        <p:nvSpPr>
          <p:cNvPr id="6" name="Foliennummernplatzhalter 5">
            <a:extLst>
              <a:ext uri="{FF2B5EF4-FFF2-40B4-BE49-F238E27FC236}">
                <a16:creationId xmlns:a16="http://schemas.microsoft.com/office/drawing/2014/main" id="{69E8AF11-FB81-42DE-B82C-BAAE6442B5E3}"/>
              </a:ext>
            </a:extLst>
          </p:cNvPr>
          <p:cNvSpPr>
            <a:spLocks noGrp="1"/>
          </p:cNvSpPr>
          <p:nvPr>
            <p:ph type="sldNum" sz="quarter" idx="11"/>
          </p:nvPr>
        </p:nvSpPr>
        <p:spPr/>
        <p:txBody>
          <a:bodyPr/>
          <a:lstStyle/>
          <a:p>
            <a:r>
              <a:rPr lang="de-DE" dirty="0"/>
              <a:t>Page </a:t>
            </a:r>
            <a:fld id="{A52F4D17-1AD6-42D9-B93A-EB002C62F438}" type="slidenum">
              <a:rPr lang="de-DE" smtClean="0"/>
              <a:pPr/>
              <a:t>‹#›</a:t>
            </a:fld>
            <a:endParaRPr lang="de-DE"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1271464" y="6381328"/>
            <a:ext cx="1600508" cy="221109"/>
          </a:xfrm>
          <a:prstGeom prst="rect">
            <a:avLst/>
          </a:prstGeom>
        </p:spPr>
        <p:txBody>
          <a:bodyPr vert="horz" lIns="0" tIns="0" rIns="0" bIns="0" rtlCol="0" anchor="t" anchorCtr="0">
            <a:noAutofit/>
          </a:bodyPr>
          <a:lstStyle>
            <a:lvl1pPr algn="l">
              <a:defRPr sz="1200">
                <a:solidFill>
                  <a:schemeClr val="tx2"/>
                </a:solidFill>
              </a:defRPr>
            </a:lvl1pPr>
          </a:lstStyle>
          <a:p>
            <a:r>
              <a:rPr lang="en-US"/>
              <a:t>15/04/2024</a:t>
            </a:r>
            <a:endParaRPr lang="de-DE" dirty="0"/>
          </a:p>
        </p:txBody>
      </p:sp>
      <p:sp>
        <p:nvSpPr>
          <p:cNvPr id="6" name="Slide Number Placeholder 5"/>
          <p:cNvSpPr>
            <a:spLocks noGrp="1"/>
          </p:cNvSpPr>
          <p:nvPr>
            <p:ph type="sldNum" sz="quarter" idx="4"/>
          </p:nvPr>
        </p:nvSpPr>
        <p:spPr>
          <a:xfrm>
            <a:off x="371364" y="6381328"/>
            <a:ext cx="720000" cy="221109"/>
          </a:xfrm>
          <a:prstGeom prst="rect">
            <a:avLst/>
          </a:prstGeom>
        </p:spPr>
        <p:txBody>
          <a:bodyPr vert="horz" lIns="0" tIns="0" rIns="0" bIns="0" rtlCol="0" anchor="t" anchorCtr="0">
            <a:noAutofit/>
          </a:bodyPr>
          <a:lstStyle>
            <a:lvl1pPr algn="l">
              <a:defRPr sz="1200">
                <a:solidFill>
                  <a:schemeClr val="tx2"/>
                </a:solidFill>
              </a:defRPr>
            </a:lvl1pPr>
          </a:lstStyle>
          <a:p>
            <a:fld id="{A52F4D17-1AD6-42D9-B93A-EB002C62F438}" type="slidenum">
              <a:rPr lang="de-DE" smtClean="0"/>
              <a:pPr/>
              <a:t>‹#›</a:t>
            </a:fld>
            <a:endParaRPr lang="de-DE" dirty="0"/>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de-DE" dirty="0"/>
              <a:t>Mastertitelformat bearbeiten</a:t>
            </a:r>
            <a:endParaRPr lang="en-US" dirty="0"/>
          </a:p>
        </p:txBody>
      </p:sp>
      <p:pic>
        <p:nvPicPr>
          <p:cNvPr id="13" name="Grafik 12">
            <a:extLst>
              <a:ext uri="{FF2B5EF4-FFF2-40B4-BE49-F238E27FC236}">
                <a16:creationId xmlns:a16="http://schemas.microsoft.com/office/drawing/2014/main" id="{F2C4F5F8-9F24-424C-8284-2E94052236C1}"/>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jp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unsplash.com/images/nature/satellite?utm_source=unsplash&amp;utm_medium=referral&amp;utm_content=creditCopyText" TargetMode="External"/><Relationship Id="rId4" Type="http://schemas.openxmlformats.org/officeDocument/2006/relationships/hyperlink" Target="https://unsplash.com/@wizwow?utm_source=unsplash&amp;utm_medium=referral&amp;utm_content=creditCopyText" TargetMode="External"/><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66.jpeg"/></Relationships>
</file>

<file path=ppt/slides/_rels/slide26.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7.jpg"/><Relationship Id="rId7" Type="http://schemas.openxmlformats.org/officeDocument/2006/relationships/hyperlink" Target="gabriele-cavallaro.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mailto:g.cavallaro@fz-juelich.de" TargetMode="External"/><Relationship Id="rId5" Type="http://schemas.openxmlformats.org/officeDocument/2006/relationships/hyperlink" Target="https://www.linkedin.com/in/delilbasic" TargetMode="External"/><Relationship Id="rId4" Type="http://schemas.openxmlformats.org/officeDocument/2006/relationships/hyperlink" Target="mailto:a.delilbasic@fz-juelich.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4DF075B-D555-FF81-BB87-108F8CE161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 t="27626" r="-53" b="15957"/>
          <a:stretch/>
        </p:blipFill>
        <p:spPr bwMode="auto">
          <a:xfrm>
            <a:off x="554851" y="387390"/>
            <a:ext cx="11094155" cy="304479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Quantum computing </a:t>
            </a:r>
            <a:r>
              <a:rPr lang="en-US" sz="3200" noProof="0" dirty="0"/>
              <a:t>for Earth Observation</a:t>
            </a:r>
            <a:endParaRPr lang="en-US" noProof="0" dirty="0"/>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p:txBody>
          <a:bodyPr/>
          <a:lstStyle/>
          <a:p>
            <a:r>
              <a:rPr lang="en-US" cap="none" dirty="0"/>
              <a:t>April 15</a:t>
            </a:r>
            <a:r>
              <a:rPr lang="en-US" cap="none" noProof="0" dirty="0"/>
              <a:t>, 2024</a:t>
            </a:r>
            <a:r>
              <a:rPr lang="en-US" cap="none" dirty="0"/>
              <a:t>     </a:t>
            </a:r>
            <a:r>
              <a:rPr lang="en-US" cap="none" noProof="0" dirty="0"/>
              <a:t>  </a:t>
            </a:r>
            <a:r>
              <a:rPr lang="en-US" cap="none" dirty="0"/>
              <a:t>Amer Delilbasic</a:t>
            </a:r>
            <a:r>
              <a:rPr lang="en-US" cap="none" noProof="0" dirty="0"/>
              <a:t>, Gabriele Cavallaro</a:t>
            </a:r>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800" noProof="0" dirty="0"/>
              <a:t>M2GARSS 2024 - Tutorial</a:t>
            </a:r>
          </a:p>
        </p:txBody>
      </p:sp>
      <p:sp>
        <p:nvSpPr>
          <p:cNvPr id="11" name="TextBox 10">
            <a:extLst>
              <a:ext uri="{FF2B5EF4-FFF2-40B4-BE49-F238E27FC236}">
                <a16:creationId xmlns:a16="http://schemas.microsoft.com/office/drawing/2014/main" id="{0A774EAD-43B7-D369-E65C-C9D7DFC30BAF}"/>
              </a:ext>
            </a:extLst>
          </p:cNvPr>
          <p:cNvSpPr txBox="1"/>
          <p:nvPr/>
        </p:nvSpPr>
        <p:spPr>
          <a:xfrm>
            <a:off x="10704512" y="3250268"/>
            <a:ext cx="1031776" cy="215444"/>
          </a:xfrm>
          <a:prstGeom prst="rect">
            <a:avLst/>
          </a:prstGeom>
          <a:noFill/>
        </p:spPr>
        <p:txBody>
          <a:bodyPr wrap="square">
            <a:spAutoFit/>
          </a:bodyPr>
          <a:lstStyle/>
          <a:p>
            <a:r>
              <a:rPr lang="en-US" sz="800" dirty="0"/>
              <a:t>computerworld.ch</a:t>
            </a:r>
          </a:p>
        </p:txBody>
      </p:sp>
    </p:spTree>
    <p:extLst>
      <p:ext uri="{BB962C8B-B14F-4D97-AF65-F5344CB8AC3E}">
        <p14:creationId xmlns:p14="http://schemas.microsoft.com/office/powerpoint/2010/main" val="1231316987"/>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Quantum computing can provide a substantial</a:t>
            </a:r>
            <a:br>
              <a:rPr lang="en-US" dirty="0"/>
            </a:br>
            <a:r>
              <a:rPr lang="en-US" dirty="0"/>
              <a:t>computational advantage </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10</a:t>
            </a:fld>
            <a:endParaRPr lang="de-DE" dirty="0"/>
          </a:p>
        </p:txBody>
      </p:sp>
      <mc:AlternateContent xmlns:mc="http://schemas.openxmlformats.org/markup-compatibility/2006" xmlns:a14="http://schemas.microsoft.com/office/drawing/2010/main">
        <mc:Choice Requires="a14">
          <p:sp>
            <p:nvSpPr>
              <p:cNvPr id="18" name="Rechteck 5">
                <a:extLst>
                  <a:ext uri="{FF2B5EF4-FFF2-40B4-BE49-F238E27FC236}">
                    <a16:creationId xmlns:a16="http://schemas.microsoft.com/office/drawing/2014/main" id="{10CC06A6-97E9-9070-BAF1-1896C62E6AEF}"/>
                  </a:ext>
                </a:extLst>
              </p:cNvPr>
              <p:cNvSpPr/>
              <p:nvPr/>
            </p:nvSpPr>
            <p:spPr>
              <a:xfrm>
                <a:off x="581246" y="2739493"/>
                <a:ext cx="5298730" cy="18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Grover’s search algorithm</a:t>
                </a:r>
              </a:p>
              <a:p>
                <a:pPr algn="ctr">
                  <a:spcAft>
                    <a:spcPts val="600"/>
                  </a:spcAft>
                </a:pPr>
                <a:r>
                  <a:rPr lang="en-US" sz="1400" dirty="0">
                    <a:solidFill>
                      <a:schemeClr val="tx1"/>
                    </a:solidFill>
                  </a:rPr>
                  <a:t>Iterative algorithm that searches for an item in an unstructured database of </a:t>
                </a:r>
                <a14:m>
                  <m:oMath xmlns:m="http://schemas.openxmlformats.org/officeDocument/2006/math">
                    <m:r>
                      <a:rPr lang="en-US" sz="1400" b="0" i="1" smtClean="0">
                        <a:solidFill>
                          <a:schemeClr val="tx1"/>
                        </a:solidFill>
                        <a:latin typeface="Cambria Math" panose="02040503050406030204" pitchFamily="18" charset="0"/>
                      </a:rPr>
                      <m:t>𝑁</m:t>
                    </m:r>
                  </m:oMath>
                </a14:m>
                <a:r>
                  <a:rPr lang="en-US" sz="1400" dirty="0">
                    <a:solidFill>
                      <a:schemeClr val="tx1"/>
                    </a:solidFill>
                  </a:rPr>
                  <a:t> objects</a:t>
                </a:r>
              </a:p>
              <a:p>
                <a:pPr algn="ctr">
                  <a:spcAft>
                    <a:spcPts val="600"/>
                  </a:spcAft>
                </a:pPr>
                <a:r>
                  <a:rPr lang="en-US" sz="1400" dirty="0">
                    <a:solidFill>
                      <a:schemeClr val="tx1"/>
                    </a:solidFill>
                  </a:rPr>
                  <a:t>Time complexity: </a:t>
                </a:r>
                <a14:m>
                  <m:oMath xmlns:m="http://schemas.openxmlformats.org/officeDocument/2006/math">
                    <m:r>
                      <a:rPr lang="en-US" sz="1400" b="0" i="1" smtClean="0">
                        <a:solidFill>
                          <a:schemeClr val="tx2"/>
                        </a:solidFill>
                        <a:latin typeface="Cambria Math" panose="02040503050406030204" pitchFamily="18" charset="0"/>
                      </a:rPr>
                      <m:t>𝑂</m:t>
                    </m:r>
                    <m:r>
                      <a:rPr lang="en-US" sz="1400" b="0" i="1" smtClean="0">
                        <a:solidFill>
                          <a:schemeClr val="tx2"/>
                        </a:solidFill>
                        <a:latin typeface="Cambria Math" panose="02040503050406030204" pitchFamily="18" charset="0"/>
                      </a:rPr>
                      <m:t>(</m:t>
                    </m:r>
                    <m:rad>
                      <m:radPr>
                        <m:degHide m:val="on"/>
                        <m:ctrlPr>
                          <a:rPr lang="en-US" sz="1400" b="0" i="1" smtClean="0">
                            <a:solidFill>
                              <a:schemeClr val="tx2"/>
                            </a:solidFill>
                            <a:latin typeface="Cambria Math" panose="02040503050406030204" pitchFamily="18" charset="0"/>
                          </a:rPr>
                        </m:ctrlPr>
                      </m:radPr>
                      <m:deg/>
                      <m:e>
                        <m:r>
                          <a:rPr lang="en-US" sz="1400" b="0" i="1" smtClean="0">
                            <a:solidFill>
                              <a:schemeClr val="tx2"/>
                            </a:solidFill>
                            <a:latin typeface="Cambria Math" panose="02040503050406030204" pitchFamily="18" charset="0"/>
                          </a:rPr>
                          <m:t>𝑁</m:t>
                        </m:r>
                      </m:e>
                    </m:rad>
                    <m:r>
                      <a:rPr lang="en-US" sz="1400" b="0" i="1" smtClean="0">
                        <a:solidFill>
                          <a:schemeClr val="tx2"/>
                        </a:solidFill>
                        <a:latin typeface="Cambria Math" panose="02040503050406030204" pitchFamily="18" charset="0"/>
                      </a:rPr>
                      <m:t>)</m:t>
                    </m:r>
                  </m:oMath>
                </a14:m>
                <a:r>
                  <a:rPr lang="en-US" sz="1400" dirty="0">
                    <a:solidFill>
                      <a:schemeClr val="tx2"/>
                    </a:solidFill>
                  </a:rPr>
                  <a:t> </a:t>
                </a:r>
                <a:r>
                  <a:rPr lang="en-US" sz="1400" dirty="0">
                    <a:solidFill>
                      <a:schemeClr val="tx1"/>
                    </a:solidFill>
                  </a:rPr>
                  <a:t>instead of </a:t>
                </a:r>
                <a14:m>
                  <m:oMath xmlns:m="http://schemas.openxmlformats.org/officeDocument/2006/math">
                    <m:r>
                      <a:rPr lang="en-US" sz="1400" b="0" i="1" smtClean="0">
                        <a:solidFill>
                          <a:schemeClr val="tx2"/>
                        </a:solidFill>
                        <a:latin typeface="Cambria Math" panose="02040503050406030204" pitchFamily="18" charset="0"/>
                      </a:rPr>
                      <m:t>𝑂</m:t>
                    </m:r>
                    <m:r>
                      <a:rPr lang="en-US" sz="1400" b="0" i="1" smtClean="0">
                        <a:solidFill>
                          <a:schemeClr val="tx2"/>
                        </a:solidFill>
                        <a:latin typeface="Cambria Math" panose="02040503050406030204" pitchFamily="18" charset="0"/>
                      </a:rPr>
                      <m:t>(</m:t>
                    </m:r>
                    <m:r>
                      <a:rPr lang="en-US" sz="1400" b="0" i="1" smtClean="0">
                        <a:solidFill>
                          <a:schemeClr val="tx2"/>
                        </a:solidFill>
                        <a:latin typeface="Cambria Math" panose="02040503050406030204" pitchFamily="18" charset="0"/>
                      </a:rPr>
                      <m:t>𝑁</m:t>
                    </m:r>
                    <m:r>
                      <a:rPr lang="en-US" sz="1400" b="0" i="1" smtClean="0">
                        <a:solidFill>
                          <a:schemeClr val="tx2"/>
                        </a:solidFill>
                        <a:latin typeface="Cambria Math" panose="02040503050406030204" pitchFamily="18" charset="0"/>
                      </a:rPr>
                      <m:t>)</m:t>
                    </m:r>
                  </m:oMath>
                </a14:m>
                <a:endParaRPr lang="en-US" sz="1400" dirty="0">
                  <a:solidFill>
                    <a:schemeClr val="tx2"/>
                  </a:solidFill>
                </a:endParaRPr>
              </a:p>
              <a:p>
                <a:pPr algn="ctr">
                  <a:spcAft>
                    <a:spcPts val="600"/>
                  </a:spcAft>
                </a:pPr>
                <a:r>
                  <a:rPr lang="pt-BR" sz="1400" dirty="0">
                    <a:solidFill>
                      <a:schemeClr val="tx1"/>
                    </a:solidFill>
                  </a:rPr>
                  <a:t>Multiple applications and</a:t>
                </a:r>
                <a:r>
                  <a:rPr lang="pt-BR" sz="1400" b="1" dirty="0">
                    <a:solidFill>
                      <a:schemeClr val="tx1"/>
                    </a:solidFill>
                  </a:rPr>
                  <a:t> building block of many quantum algorithms</a:t>
                </a:r>
                <a:endParaRPr lang="pt-BR" sz="1600" b="1" dirty="0">
                  <a:solidFill>
                    <a:schemeClr val="tx1"/>
                  </a:solidFill>
                </a:endParaRPr>
              </a:p>
            </p:txBody>
          </p:sp>
        </mc:Choice>
        <mc:Fallback xmlns="">
          <p:sp>
            <p:nvSpPr>
              <p:cNvPr id="18" name="Rechteck 5">
                <a:extLst>
                  <a:ext uri="{FF2B5EF4-FFF2-40B4-BE49-F238E27FC236}">
                    <a16:creationId xmlns:a16="http://schemas.microsoft.com/office/drawing/2014/main" id="{10CC06A6-97E9-9070-BAF1-1896C62E6AEF}"/>
                  </a:ext>
                </a:extLst>
              </p:cNvPr>
              <p:cNvSpPr>
                <a:spLocks noRot="1" noChangeAspect="1" noMove="1" noResize="1" noEditPoints="1" noAdjustHandles="1" noChangeArrowheads="1" noChangeShapeType="1" noTextEdit="1"/>
              </p:cNvSpPr>
              <p:nvPr/>
            </p:nvSpPr>
            <p:spPr>
              <a:xfrm>
                <a:off x="581246" y="2739493"/>
                <a:ext cx="5298730" cy="1800200"/>
              </a:xfrm>
              <a:prstGeom prst="rect">
                <a:avLst/>
              </a:prstGeom>
              <a:blipFill>
                <a:blip r:embed="rId3"/>
                <a:stretch>
                  <a:fillRect b="-67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hteck 5">
                <a:extLst>
                  <a:ext uri="{FF2B5EF4-FFF2-40B4-BE49-F238E27FC236}">
                    <a16:creationId xmlns:a16="http://schemas.microsoft.com/office/drawing/2014/main" id="{F59D2FD0-03C7-25C8-EC71-D91CEA41ACAC}"/>
                  </a:ext>
                </a:extLst>
              </p:cNvPr>
              <p:cNvSpPr/>
              <p:nvPr/>
            </p:nvSpPr>
            <p:spPr>
              <a:xfrm>
                <a:off x="6312024" y="2739493"/>
                <a:ext cx="5298730" cy="18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Shor’s factoring algorithm</a:t>
                </a:r>
              </a:p>
              <a:p>
                <a:pPr algn="ctr">
                  <a:spcAft>
                    <a:spcPts val="600"/>
                  </a:spcAft>
                </a:pPr>
                <a:r>
                  <a:rPr lang="en-US" sz="1400" b="0" dirty="0">
                    <a:solidFill>
                      <a:schemeClr val="tx1"/>
                    </a:solidFill>
                    <a:latin typeface="+mj-lt"/>
                  </a:rPr>
                  <a:t>Finds the prime factors of an integer </a:t>
                </a:r>
                <a14:m>
                  <m:oMath xmlns:m="http://schemas.openxmlformats.org/officeDocument/2006/math">
                    <m:r>
                      <a:rPr lang="en-US" sz="1400" b="0" i="1" smtClean="0">
                        <a:solidFill>
                          <a:schemeClr val="tx1"/>
                        </a:solidFill>
                        <a:latin typeface="Cambria Math" panose="02040503050406030204" pitchFamily="18" charset="0"/>
                      </a:rPr>
                      <m:t>𝑁</m:t>
                    </m:r>
                  </m:oMath>
                </a14:m>
                <a:br>
                  <a:rPr lang="en-US" sz="1400" b="0" dirty="0">
                    <a:solidFill>
                      <a:schemeClr val="tx1"/>
                    </a:solidFill>
                    <a:latin typeface="+mj-lt"/>
                  </a:rPr>
                </a:br>
                <a:endParaRPr lang="en-US" sz="1400" b="0" dirty="0">
                  <a:solidFill>
                    <a:schemeClr val="tx1"/>
                  </a:solidFill>
                  <a:latin typeface="+mj-lt"/>
                </a:endParaRPr>
              </a:p>
              <a:p>
                <a:pPr algn="ctr">
                  <a:spcAft>
                    <a:spcPts val="600"/>
                  </a:spcAft>
                </a:pPr>
                <a:r>
                  <a:rPr lang="en-US" sz="1400" dirty="0">
                    <a:solidFill>
                      <a:schemeClr val="tx1"/>
                    </a:solidFill>
                    <a:latin typeface="+mj-lt"/>
                  </a:rPr>
                  <a:t>Time complexity: </a:t>
                </a:r>
                <a:r>
                  <a:rPr lang="en-US" sz="1400" dirty="0">
                    <a:solidFill>
                      <a:schemeClr val="tx2"/>
                    </a:solidFill>
                    <a:latin typeface="+mj-lt"/>
                  </a:rPr>
                  <a:t>polylogarithmic</a:t>
                </a:r>
                <a:r>
                  <a:rPr lang="en-US" sz="1400" dirty="0">
                    <a:solidFill>
                      <a:schemeClr val="tx1"/>
                    </a:solidFill>
                    <a:latin typeface="+mj-lt"/>
                  </a:rPr>
                  <a:t> instead of </a:t>
                </a:r>
                <a:r>
                  <a:rPr lang="en-US" sz="1400" dirty="0">
                    <a:solidFill>
                      <a:schemeClr val="tx2"/>
                    </a:solidFill>
                    <a:latin typeface="+mj-lt"/>
                  </a:rPr>
                  <a:t>sub-exponential</a:t>
                </a:r>
              </a:p>
              <a:p>
                <a:pPr algn="ctr">
                  <a:spcAft>
                    <a:spcPts val="600"/>
                  </a:spcAft>
                </a:pPr>
                <a:r>
                  <a:rPr lang="en-US" sz="1400" dirty="0">
                    <a:solidFill>
                      <a:schemeClr val="tx1"/>
                    </a:solidFill>
                    <a:latin typeface="+mj-lt"/>
                  </a:rPr>
                  <a:t>Applications in </a:t>
                </a:r>
                <a:r>
                  <a:rPr lang="en-US" sz="1400" b="1" dirty="0">
                    <a:solidFill>
                      <a:schemeClr val="tx1"/>
                    </a:solidFill>
                    <a:latin typeface="+mj-lt"/>
                  </a:rPr>
                  <a:t>cryptography</a:t>
                </a:r>
              </a:p>
              <a:p>
                <a:pPr algn="ctr">
                  <a:spcAft>
                    <a:spcPts val="600"/>
                  </a:spcAft>
                </a:pPr>
                <a:endParaRPr lang="en-US" sz="14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mc:Choice>
        <mc:Fallback xmlns="">
          <p:sp>
            <p:nvSpPr>
              <p:cNvPr id="7" name="Rechteck 5">
                <a:extLst>
                  <a:ext uri="{FF2B5EF4-FFF2-40B4-BE49-F238E27FC236}">
                    <a16:creationId xmlns:a16="http://schemas.microsoft.com/office/drawing/2014/main" id="{F59D2FD0-03C7-25C8-EC71-D91CEA41ACAC}"/>
                  </a:ext>
                </a:extLst>
              </p:cNvPr>
              <p:cNvSpPr>
                <a:spLocks noRot="1" noChangeAspect="1" noMove="1" noResize="1" noEditPoints="1" noAdjustHandles="1" noChangeArrowheads="1" noChangeShapeType="1" noTextEdit="1"/>
              </p:cNvSpPr>
              <p:nvPr/>
            </p:nvSpPr>
            <p:spPr>
              <a:xfrm>
                <a:off x="6312024" y="2739493"/>
                <a:ext cx="5298730" cy="1800200"/>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747107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5">
            <a:extLst>
              <a:ext uri="{FF2B5EF4-FFF2-40B4-BE49-F238E27FC236}">
                <a16:creationId xmlns:a16="http://schemas.microsoft.com/office/drawing/2014/main" id="{F81B203C-220C-C95F-6C13-0ECF1B1C9456}"/>
              </a:ext>
            </a:extLst>
          </p:cNvPr>
          <p:cNvSpPr/>
          <p:nvPr/>
        </p:nvSpPr>
        <p:spPr>
          <a:xfrm>
            <a:off x="6216762" y="2488228"/>
            <a:ext cx="5609709" cy="33170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volume</a:t>
            </a:r>
          </a:p>
          <a:p>
            <a:pPr algn="ctr">
              <a:spcAft>
                <a:spcPts val="600"/>
              </a:spcAft>
            </a:pPr>
            <a:r>
              <a:rPr lang="en-US" sz="1400" dirty="0">
                <a:solidFill>
                  <a:schemeClr val="tx1"/>
                </a:solidFill>
              </a:rPr>
              <a:t>Dimension of the circuit that can be implemented with low error</a:t>
            </a:r>
          </a:p>
        </p:txBody>
      </p:sp>
      <p:sp>
        <p:nvSpPr>
          <p:cNvPr id="17" name="Rechteck 5">
            <a:extLst>
              <a:ext uri="{FF2B5EF4-FFF2-40B4-BE49-F238E27FC236}">
                <a16:creationId xmlns:a16="http://schemas.microsoft.com/office/drawing/2014/main" id="{52377752-C2C1-B31D-69A7-55E882DA2CA7}"/>
              </a:ext>
            </a:extLst>
          </p:cNvPr>
          <p:cNvSpPr/>
          <p:nvPr/>
        </p:nvSpPr>
        <p:spPr>
          <a:xfrm>
            <a:off x="486291" y="2488228"/>
            <a:ext cx="5609709" cy="33170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Number of qubits</a:t>
            </a:r>
          </a:p>
          <a:p>
            <a:pPr algn="ctr">
              <a:spcAft>
                <a:spcPts val="600"/>
              </a:spcAft>
            </a:pPr>
            <a:r>
              <a:rPr lang="en-US" sz="1400" dirty="0">
                <a:solidFill>
                  <a:schemeClr val="tx1"/>
                </a:solidFill>
              </a:rPr>
              <a:t>Dimension of quantum data that can be processed in a single QPU</a:t>
            </a:r>
            <a:endParaRPr lang="en-US" sz="1600" dirty="0">
              <a:solidFill>
                <a:schemeClr val="tx1"/>
              </a:solidFill>
            </a:endParaRPr>
          </a:p>
        </p:txBody>
      </p:sp>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Quantum computers present practical limitations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11</a:t>
            </a:fld>
            <a:endParaRPr lang="de-DE" dirty="0"/>
          </a:p>
        </p:txBody>
      </p:sp>
      <p:sp>
        <p:nvSpPr>
          <p:cNvPr id="4" name="Rechteck 5">
            <a:extLst>
              <a:ext uri="{FF2B5EF4-FFF2-40B4-BE49-F238E27FC236}">
                <a16:creationId xmlns:a16="http://schemas.microsoft.com/office/drawing/2014/main" id="{97DDC3D7-360E-3DAA-A713-1814AA2FF9D0}"/>
              </a:ext>
            </a:extLst>
          </p:cNvPr>
          <p:cNvSpPr/>
          <p:nvPr/>
        </p:nvSpPr>
        <p:spPr>
          <a:xfrm>
            <a:off x="731364" y="1062177"/>
            <a:ext cx="10081120" cy="1101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marL="171450" indent="-171450">
              <a:spcAft>
                <a:spcPts val="600"/>
              </a:spcAft>
              <a:buFont typeface="Arial" panose="020B0604020202020204" pitchFamily="34" charset="0"/>
              <a:buChar char="•"/>
            </a:pPr>
            <a:r>
              <a:rPr lang="en-US" sz="1400" dirty="0">
                <a:solidFill>
                  <a:schemeClr val="tx1"/>
                </a:solidFill>
                <a:latin typeface="+mj-lt"/>
              </a:rPr>
              <a:t>Quantum information theory neglects physical implementation</a:t>
            </a:r>
          </a:p>
          <a:p>
            <a:pPr marL="171450" indent="-171450">
              <a:spcAft>
                <a:spcPts val="600"/>
              </a:spcAft>
              <a:buFont typeface="Arial" panose="020B0604020202020204" pitchFamily="34" charset="0"/>
              <a:buChar char="•"/>
            </a:pPr>
            <a:r>
              <a:rPr lang="en-US" sz="1400" dirty="0">
                <a:solidFill>
                  <a:schemeClr val="tx1"/>
                </a:solidFill>
                <a:latin typeface="+mj-lt"/>
              </a:rPr>
              <a:t>Current state: </a:t>
            </a:r>
            <a:r>
              <a:rPr lang="en-US" sz="1400" b="1" dirty="0">
                <a:solidFill>
                  <a:schemeClr val="tx1"/>
                </a:solidFill>
                <a:latin typeface="+mj-lt"/>
              </a:rPr>
              <a:t>Noisy Intermediate-Scale Quantum (NISQ) </a:t>
            </a:r>
            <a:r>
              <a:rPr lang="en-US" sz="1400" dirty="0">
                <a:solidFill>
                  <a:schemeClr val="tx1"/>
                </a:solidFill>
                <a:latin typeface="+mj-lt"/>
              </a:rPr>
              <a:t>devices</a:t>
            </a:r>
          </a:p>
          <a:p>
            <a:pPr marL="171450" indent="-171450">
              <a:spcAft>
                <a:spcPts val="600"/>
              </a:spcAft>
              <a:buFont typeface="Arial" panose="020B0604020202020204" pitchFamily="34" charset="0"/>
              <a:buChar char="•"/>
            </a:pPr>
            <a:r>
              <a:rPr lang="en-US" sz="1400" dirty="0">
                <a:solidFill>
                  <a:schemeClr val="tx1"/>
                </a:solidFill>
                <a:latin typeface="+mj-lt"/>
              </a:rPr>
              <a:t>Insufficient scale for a practical quantum advantage</a:t>
            </a:r>
          </a:p>
          <a:p>
            <a:pPr>
              <a:spcAft>
                <a:spcPts val="600"/>
              </a:spcAft>
            </a:pPr>
            <a:endParaRPr lang="pt-BR" sz="1400" dirty="0">
              <a:solidFill>
                <a:schemeClr val="tx1"/>
              </a:solidFill>
              <a:latin typeface="+mj-lt"/>
            </a:endParaRPr>
          </a:p>
        </p:txBody>
      </p:sp>
      <p:sp>
        <p:nvSpPr>
          <p:cNvPr id="11" name="TextBox 10">
            <a:extLst>
              <a:ext uri="{FF2B5EF4-FFF2-40B4-BE49-F238E27FC236}">
                <a16:creationId xmlns:a16="http://schemas.microsoft.com/office/drawing/2014/main" id="{F9F04300-2958-7E6E-C73B-B93BD4DC587E}"/>
              </a:ext>
            </a:extLst>
          </p:cNvPr>
          <p:cNvSpPr txBox="1"/>
          <p:nvPr/>
        </p:nvSpPr>
        <p:spPr>
          <a:xfrm>
            <a:off x="1371758" y="5593757"/>
            <a:ext cx="3912858" cy="184666"/>
          </a:xfrm>
          <a:prstGeom prst="rect">
            <a:avLst/>
          </a:prstGeom>
          <a:noFill/>
        </p:spPr>
        <p:txBody>
          <a:bodyPr wrap="square">
            <a:spAutoFit/>
          </a:bodyPr>
          <a:lstStyle/>
          <a:p>
            <a:pPr algn="ctr"/>
            <a:r>
              <a:rPr lang="en-US" sz="600" dirty="0"/>
              <a:t>https://www.ibm.com/quantum/blog/ibm-quantum-roadmap</a:t>
            </a:r>
          </a:p>
        </p:txBody>
      </p:sp>
      <p:sp>
        <p:nvSpPr>
          <p:cNvPr id="14" name="TextBox 13">
            <a:extLst>
              <a:ext uri="{FF2B5EF4-FFF2-40B4-BE49-F238E27FC236}">
                <a16:creationId xmlns:a16="http://schemas.microsoft.com/office/drawing/2014/main" id="{E6A5B5A2-7EE9-2CE1-6B74-DC3C34385850}"/>
              </a:ext>
            </a:extLst>
          </p:cNvPr>
          <p:cNvSpPr txBox="1"/>
          <p:nvPr/>
        </p:nvSpPr>
        <p:spPr>
          <a:xfrm>
            <a:off x="7464152" y="5517232"/>
            <a:ext cx="3263615" cy="276999"/>
          </a:xfrm>
          <a:prstGeom prst="rect">
            <a:avLst/>
          </a:prstGeom>
          <a:noFill/>
        </p:spPr>
        <p:txBody>
          <a:bodyPr wrap="square">
            <a:spAutoFit/>
          </a:bodyPr>
          <a:lstStyle/>
          <a:p>
            <a:r>
              <a:rPr lang="en-US" sz="600" dirty="0"/>
              <a:t>https://www.quantinuum.com/news/quantinuum-h-series-quantum-computer-accelerates-through-3-more-performance-records-for-quantum-volume-217-218-and-219</a:t>
            </a:r>
          </a:p>
        </p:txBody>
      </p:sp>
      <p:pic>
        <p:nvPicPr>
          <p:cNvPr id="9" name="Picture 2" descr="Diagram of IBM's roadmap for scaling quantum technology">
            <a:extLst>
              <a:ext uri="{FF2B5EF4-FFF2-40B4-BE49-F238E27FC236}">
                <a16:creationId xmlns:a16="http://schemas.microsoft.com/office/drawing/2014/main" id="{D72822A4-7398-0C9A-9699-6A343D5C8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489" y="3297954"/>
            <a:ext cx="4073396" cy="22912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507684D-C78F-539B-E40B-96AAB5AEA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672" y="3222358"/>
            <a:ext cx="3059832" cy="229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35246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5">
            <a:extLst>
              <a:ext uri="{FF2B5EF4-FFF2-40B4-BE49-F238E27FC236}">
                <a16:creationId xmlns:a16="http://schemas.microsoft.com/office/drawing/2014/main" id="{52377752-C2C1-B31D-69A7-55E882DA2CA7}"/>
              </a:ext>
            </a:extLst>
          </p:cNvPr>
          <p:cNvSpPr/>
          <p:nvPr/>
        </p:nvSpPr>
        <p:spPr>
          <a:xfrm>
            <a:off x="1559496" y="1193014"/>
            <a:ext cx="4244493" cy="21095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a:solidFill>
                  <a:schemeClr val="tx1"/>
                </a:solidFill>
              </a:rPr>
              <a:t>Quantum simulation</a:t>
            </a:r>
            <a:endParaRPr lang="en-US" sz="1600" b="1" dirty="0">
              <a:solidFill>
                <a:schemeClr val="tx1"/>
              </a:solidFill>
            </a:endParaRPr>
          </a:p>
        </p:txBody>
      </p:sp>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Main applications of quantum computing</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12</a:t>
            </a:fld>
            <a:endParaRPr lang="de-DE" dirty="0"/>
          </a:p>
        </p:txBody>
      </p:sp>
      <p:sp>
        <p:nvSpPr>
          <p:cNvPr id="5" name="Rechteck 5">
            <a:extLst>
              <a:ext uri="{FF2B5EF4-FFF2-40B4-BE49-F238E27FC236}">
                <a16:creationId xmlns:a16="http://schemas.microsoft.com/office/drawing/2014/main" id="{B83C873D-D95D-953A-E789-956DCB234EA8}"/>
              </a:ext>
            </a:extLst>
          </p:cNvPr>
          <p:cNvSpPr/>
          <p:nvPr/>
        </p:nvSpPr>
        <p:spPr>
          <a:xfrm>
            <a:off x="1559496" y="3378971"/>
            <a:ext cx="4244493" cy="21095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cryptography</a:t>
            </a:r>
          </a:p>
          <a:p>
            <a:pPr algn="ctr">
              <a:spcAft>
                <a:spcPts val="600"/>
              </a:spcAft>
            </a:pPr>
            <a:endParaRPr lang="en-US" sz="1600" dirty="0">
              <a:solidFill>
                <a:schemeClr val="tx1"/>
              </a:solidFill>
            </a:endParaRPr>
          </a:p>
        </p:txBody>
      </p:sp>
      <p:sp>
        <p:nvSpPr>
          <p:cNvPr id="9" name="Rechteck 5">
            <a:extLst>
              <a:ext uri="{FF2B5EF4-FFF2-40B4-BE49-F238E27FC236}">
                <a16:creationId xmlns:a16="http://schemas.microsoft.com/office/drawing/2014/main" id="{DFCAFA54-C4EE-6B71-EDA1-879E17B927ED}"/>
              </a:ext>
            </a:extLst>
          </p:cNvPr>
          <p:cNvSpPr/>
          <p:nvPr/>
        </p:nvSpPr>
        <p:spPr>
          <a:xfrm>
            <a:off x="6364443" y="1196545"/>
            <a:ext cx="4244493" cy="21095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optimization</a:t>
            </a:r>
          </a:p>
        </p:txBody>
      </p:sp>
      <p:sp>
        <p:nvSpPr>
          <p:cNvPr id="10" name="Rechteck 5">
            <a:extLst>
              <a:ext uri="{FF2B5EF4-FFF2-40B4-BE49-F238E27FC236}">
                <a16:creationId xmlns:a16="http://schemas.microsoft.com/office/drawing/2014/main" id="{BD3F19CE-07CD-7C41-6EDC-D4E02A0F813B}"/>
              </a:ext>
            </a:extLst>
          </p:cNvPr>
          <p:cNvSpPr/>
          <p:nvPr/>
        </p:nvSpPr>
        <p:spPr>
          <a:xfrm>
            <a:off x="6385288" y="3409177"/>
            <a:ext cx="4244493" cy="20828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machine learning</a:t>
            </a:r>
          </a:p>
        </p:txBody>
      </p:sp>
      <p:sp>
        <p:nvSpPr>
          <p:cNvPr id="4" name="Rectangle 3">
            <a:extLst>
              <a:ext uri="{FF2B5EF4-FFF2-40B4-BE49-F238E27FC236}">
                <a16:creationId xmlns:a16="http://schemas.microsoft.com/office/drawing/2014/main" id="{FC7E2D29-0B2C-582F-F213-361FEDE4E976}"/>
              </a:ext>
            </a:extLst>
          </p:cNvPr>
          <p:cNvSpPr/>
          <p:nvPr/>
        </p:nvSpPr>
        <p:spPr>
          <a:xfrm>
            <a:off x="6388011" y="1196544"/>
            <a:ext cx="4221516" cy="210957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6" name="Rectangle 5">
            <a:extLst>
              <a:ext uri="{FF2B5EF4-FFF2-40B4-BE49-F238E27FC236}">
                <a16:creationId xmlns:a16="http://schemas.microsoft.com/office/drawing/2014/main" id="{1C04E1F2-EE16-85F9-4640-508F3DE7CA83}"/>
              </a:ext>
            </a:extLst>
          </p:cNvPr>
          <p:cNvSpPr/>
          <p:nvPr/>
        </p:nvSpPr>
        <p:spPr>
          <a:xfrm>
            <a:off x="6388012" y="3382500"/>
            <a:ext cx="4244492" cy="210956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8" name="Rechteck 5">
            <a:extLst>
              <a:ext uri="{FF2B5EF4-FFF2-40B4-BE49-F238E27FC236}">
                <a16:creationId xmlns:a16="http://schemas.microsoft.com/office/drawing/2014/main" id="{4A8A0C27-C691-B416-1D5E-3DCF0B2639F6}"/>
              </a:ext>
            </a:extLst>
          </p:cNvPr>
          <p:cNvSpPr/>
          <p:nvPr/>
        </p:nvSpPr>
        <p:spPr>
          <a:xfrm>
            <a:off x="3291145" y="5631180"/>
            <a:ext cx="5609709" cy="518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rgbClr val="C00000"/>
                </a:solidFill>
              </a:rPr>
              <a:t>Which are the most relevant for Earth observation?</a:t>
            </a:r>
            <a:endParaRPr lang="en-US" sz="1600" dirty="0">
              <a:solidFill>
                <a:srgbClr val="C00000"/>
              </a:solidFill>
            </a:endParaRPr>
          </a:p>
        </p:txBody>
      </p:sp>
      <p:pic>
        <p:nvPicPr>
          <p:cNvPr id="3074" name="Picture 2" descr="Quantum Simulation | Quantum Science &amp; Engineering">
            <a:extLst>
              <a:ext uri="{FF2B5EF4-FFF2-40B4-BE49-F238E27FC236}">
                <a16:creationId xmlns:a16="http://schemas.microsoft.com/office/drawing/2014/main" id="{3D13E9B2-88FB-EDC4-E25D-30172F4F1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469" y="1720472"/>
            <a:ext cx="2572544" cy="12308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47D9DE-968F-B970-A42F-343EC3A7B5BA}"/>
              </a:ext>
            </a:extLst>
          </p:cNvPr>
          <p:cNvSpPr txBox="1"/>
          <p:nvPr/>
        </p:nvSpPr>
        <p:spPr>
          <a:xfrm>
            <a:off x="1649893" y="3117918"/>
            <a:ext cx="4056147" cy="184666"/>
          </a:xfrm>
          <a:prstGeom prst="rect">
            <a:avLst/>
          </a:prstGeom>
          <a:noFill/>
        </p:spPr>
        <p:txBody>
          <a:bodyPr wrap="square">
            <a:spAutoFit/>
          </a:bodyPr>
          <a:lstStyle/>
          <a:p>
            <a:pPr algn="ctr"/>
            <a:r>
              <a:rPr lang="en-US" sz="600" dirty="0"/>
              <a:t>https://quantum.cornell.edu/files/2021/11/quantum_simulation-1024x576.jpg</a:t>
            </a:r>
          </a:p>
        </p:txBody>
      </p:sp>
      <p:pic>
        <p:nvPicPr>
          <p:cNvPr id="3076" name="Picture 4">
            <a:extLst>
              <a:ext uri="{FF2B5EF4-FFF2-40B4-BE49-F238E27FC236}">
                <a16:creationId xmlns:a16="http://schemas.microsoft.com/office/drawing/2014/main" id="{02ED889E-6C50-FF9E-FCC2-5033EA1E2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922" y="3869653"/>
            <a:ext cx="2580091" cy="12900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E283565-AAE1-56F5-E56E-17CE81DCEFA8}"/>
              </a:ext>
            </a:extLst>
          </p:cNvPr>
          <p:cNvSpPr txBox="1"/>
          <p:nvPr/>
        </p:nvSpPr>
        <p:spPr>
          <a:xfrm>
            <a:off x="1649892" y="5292150"/>
            <a:ext cx="4056147" cy="184666"/>
          </a:xfrm>
          <a:prstGeom prst="rect">
            <a:avLst/>
          </a:prstGeom>
          <a:noFill/>
        </p:spPr>
        <p:txBody>
          <a:bodyPr wrap="square">
            <a:spAutoFit/>
          </a:bodyPr>
          <a:lstStyle/>
          <a:p>
            <a:pPr algn="ctr"/>
            <a:r>
              <a:rPr lang="en-US" sz="600" dirty="0"/>
              <a:t>https://miro.medium.com/v2/resize:fit:760/0*ccRjnUb2QLCYTK5a.jpg</a:t>
            </a:r>
          </a:p>
        </p:txBody>
      </p:sp>
      <p:pic>
        <p:nvPicPr>
          <p:cNvPr id="3078" name="Picture 6" descr="An Introduction To Surrogate Optimization: Intuition, illustration ...">
            <a:extLst>
              <a:ext uri="{FF2B5EF4-FFF2-40B4-BE49-F238E27FC236}">
                <a16:creationId xmlns:a16="http://schemas.microsoft.com/office/drawing/2014/main" id="{AD1467DD-27AB-F793-C391-B2C8B82D77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128" y="1663727"/>
            <a:ext cx="2372220" cy="12612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C520C8-0505-0660-EC68-44DB98A45F81}"/>
              </a:ext>
            </a:extLst>
          </p:cNvPr>
          <p:cNvSpPr txBox="1"/>
          <p:nvPr/>
        </p:nvSpPr>
        <p:spPr>
          <a:xfrm>
            <a:off x="6494825" y="3038980"/>
            <a:ext cx="4056147" cy="276999"/>
          </a:xfrm>
          <a:prstGeom prst="rect">
            <a:avLst/>
          </a:prstGeom>
          <a:noFill/>
        </p:spPr>
        <p:txBody>
          <a:bodyPr wrap="square">
            <a:spAutoFit/>
          </a:bodyPr>
          <a:lstStyle/>
          <a:p>
            <a:pPr algn="ctr"/>
            <a:r>
              <a:rPr lang="en-US" sz="600" dirty="0"/>
              <a:t>https://towardsdatascience.com/an-introduction-to-surrogate-optimization-intuition-illustration-case-study-and-the-code-5d9364aed51b</a:t>
            </a:r>
          </a:p>
        </p:txBody>
      </p:sp>
      <p:pic>
        <p:nvPicPr>
          <p:cNvPr id="3080" name="Picture 8" descr="Layerwise learning for Quantum Neural Networks — The TensorFlow Blog">
            <a:extLst>
              <a:ext uri="{FF2B5EF4-FFF2-40B4-BE49-F238E27FC236}">
                <a16:creationId xmlns:a16="http://schemas.microsoft.com/office/drawing/2014/main" id="{494F7E67-D979-7C59-378C-6C438D669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823" y="3903490"/>
            <a:ext cx="2377731" cy="12223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8BE71C-1ADA-281E-967D-1EAF777AC16C}"/>
              </a:ext>
            </a:extLst>
          </p:cNvPr>
          <p:cNvSpPr txBox="1"/>
          <p:nvPr/>
        </p:nvSpPr>
        <p:spPr>
          <a:xfrm>
            <a:off x="6455282" y="5293755"/>
            <a:ext cx="4056147" cy="184666"/>
          </a:xfrm>
          <a:prstGeom prst="rect">
            <a:avLst/>
          </a:prstGeom>
          <a:noFill/>
        </p:spPr>
        <p:txBody>
          <a:bodyPr wrap="square">
            <a:spAutoFit/>
          </a:bodyPr>
          <a:lstStyle/>
          <a:p>
            <a:pPr algn="ctr"/>
            <a:r>
              <a:rPr lang="en-US" sz="600" dirty="0"/>
              <a:t>https://blog.tensorflow.org/2020/08/layerwise-learning-for-quantum-neural-networks.html</a:t>
            </a:r>
          </a:p>
        </p:txBody>
      </p:sp>
    </p:spTree>
    <p:extLst>
      <p:ext uri="{BB962C8B-B14F-4D97-AF65-F5344CB8AC3E}">
        <p14:creationId xmlns:p14="http://schemas.microsoft.com/office/powerpoint/2010/main" val="40326968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9" grpId="0" animBg="1"/>
      <p:bldP spid="10" grpId="0" animBg="1"/>
      <p:bldP spid="4" grpId="0" animBg="1"/>
      <p:bldP spid="6" grpId="0" animBg="1"/>
      <p:bldP spid="8"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hteck 5">
                <a:extLst>
                  <a:ext uri="{FF2B5EF4-FFF2-40B4-BE49-F238E27FC236}">
                    <a16:creationId xmlns:a16="http://schemas.microsoft.com/office/drawing/2014/main" id="{52377752-C2C1-B31D-69A7-55E882DA2CA7}"/>
                  </a:ext>
                </a:extLst>
              </p:cNvPr>
              <p:cNvSpPr/>
              <p:nvPr/>
            </p:nvSpPr>
            <p:spPr>
              <a:xfrm>
                <a:off x="360000" y="1294374"/>
                <a:ext cx="5609709" cy="42694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Approximate Optimization Algorithm (QAOA)</a:t>
                </a:r>
              </a:p>
              <a:p>
                <a:pPr>
                  <a:spcAft>
                    <a:spcPts val="600"/>
                  </a:spcAft>
                </a:pPr>
                <a:r>
                  <a:rPr lang="en-US" sz="1400" i="1" dirty="0">
                    <a:solidFill>
                      <a:schemeClr val="tx1"/>
                    </a:solidFill>
                  </a:rPr>
                  <a:t>Model</a:t>
                </a:r>
                <a:r>
                  <a:rPr lang="en-US" sz="1400" dirty="0">
                    <a:solidFill>
                      <a:schemeClr val="tx1"/>
                    </a:solidFill>
                  </a:rPr>
                  <a:t>: quantum circuits</a:t>
                </a:r>
              </a:p>
              <a:p>
                <a:pPr>
                  <a:spcAft>
                    <a:spcPts val="600"/>
                  </a:spcAft>
                </a:pPr>
                <a:r>
                  <a:rPr lang="en-US" sz="1400" i="1" dirty="0">
                    <a:solidFill>
                      <a:schemeClr val="tx1"/>
                    </a:solidFill>
                  </a:rPr>
                  <a:t>Purpose</a:t>
                </a:r>
                <a:r>
                  <a:rPr lang="en-US" sz="1400" dirty="0">
                    <a:solidFill>
                      <a:schemeClr val="tx1"/>
                    </a:solidFill>
                  </a:rPr>
                  <a:t>: combinatorial optimization</a:t>
                </a:r>
              </a:p>
              <a:p>
                <a:pPr>
                  <a:spcAft>
                    <a:spcPts val="600"/>
                  </a:spcAft>
                </a:pPr>
                <a:r>
                  <a:rPr lang="en-US" sz="1400" i="1" dirty="0">
                    <a:solidFill>
                      <a:schemeClr val="tx1"/>
                    </a:solidFill>
                  </a:rPr>
                  <a:t>Design</a:t>
                </a:r>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 qubits for </a:t>
                </a:r>
                <a14:m>
                  <m:oMath xmlns:m="http://schemas.openxmlformats.org/officeDocument/2006/math">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2</m:t>
                        </m:r>
                      </m:e>
                      <m:sup>
                        <m:r>
                          <a:rPr lang="en-US" sz="1400" b="0" i="1" smtClean="0">
                            <a:solidFill>
                              <a:schemeClr val="tx1"/>
                            </a:solidFill>
                            <a:latin typeface="Cambria Math" panose="02040503050406030204" pitchFamily="18" charset="0"/>
                          </a:rPr>
                          <m:t>𝑛</m:t>
                        </m:r>
                      </m:sup>
                    </m:sSup>
                  </m:oMath>
                </a14:m>
                <a:r>
                  <a:rPr lang="en-US" sz="1400" dirty="0">
                    <a:solidFill>
                      <a:schemeClr val="tx1"/>
                    </a:solidFill>
                  </a:rPr>
                  <a:t> possible solutions, accuracy increases with repetitions</a:t>
                </a:r>
              </a:p>
            </p:txBody>
          </p:sp>
        </mc:Choice>
        <mc:Fallback xmlns="">
          <p:sp>
            <p:nvSpPr>
              <p:cNvPr id="17" name="Rechteck 5">
                <a:extLst>
                  <a:ext uri="{FF2B5EF4-FFF2-40B4-BE49-F238E27FC236}">
                    <a16:creationId xmlns:a16="http://schemas.microsoft.com/office/drawing/2014/main" id="{52377752-C2C1-B31D-69A7-55E882DA2CA7}"/>
                  </a:ext>
                </a:extLst>
              </p:cNvPr>
              <p:cNvSpPr>
                <a:spLocks noRot="1" noChangeAspect="1" noMove="1" noResize="1" noEditPoints="1" noAdjustHandles="1" noChangeArrowheads="1" noChangeShapeType="1" noTextEdit="1"/>
              </p:cNvSpPr>
              <p:nvPr/>
            </p:nvSpPr>
            <p:spPr>
              <a:xfrm>
                <a:off x="360000" y="1294374"/>
                <a:ext cx="5609709" cy="4269408"/>
              </a:xfrm>
              <a:prstGeom prst="rect">
                <a:avLst/>
              </a:prstGeom>
              <a:blipFill>
                <a:blip r:embed="rId3"/>
                <a:stretch>
                  <a:fillRect/>
                </a:stretch>
              </a:blipFill>
              <a:ln>
                <a:noFill/>
              </a:ln>
            </p:spPr>
            <p:txBody>
              <a:bodyPr/>
              <a:lstStyle/>
              <a:p>
                <a:r>
                  <a:rPr lang="en-US">
                    <a:noFill/>
                  </a:rPr>
                  <a:t> </a:t>
                </a:r>
              </a:p>
            </p:txBody>
          </p:sp>
        </mc:Fallback>
      </mc:AlternateContent>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Examples of quantum optimization algorithms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13</a:t>
            </a:fld>
            <a:endParaRPr lang="de-DE" dirty="0"/>
          </a:p>
        </p:txBody>
      </p:sp>
      <mc:AlternateContent xmlns:mc="http://schemas.openxmlformats.org/markup-compatibility/2006" xmlns:a14="http://schemas.microsoft.com/office/drawing/2010/main">
        <mc:Choice Requires="a14">
          <p:sp>
            <p:nvSpPr>
              <p:cNvPr id="5" name="Rechteck 5">
                <a:extLst>
                  <a:ext uri="{FF2B5EF4-FFF2-40B4-BE49-F238E27FC236}">
                    <a16:creationId xmlns:a16="http://schemas.microsoft.com/office/drawing/2014/main" id="{B83C873D-D95D-953A-E789-956DCB234EA8}"/>
                  </a:ext>
                </a:extLst>
              </p:cNvPr>
              <p:cNvSpPr/>
              <p:nvPr/>
            </p:nvSpPr>
            <p:spPr>
              <a:xfrm>
                <a:off x="6084525" y="1294218"/>
                <a:ext cx="5609709" cy="42695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annealing</a:t>
                </a:r>
              </a:p>
              <a:p>
                <a:pPr>
                  <a:spcAft>
                    <a:spcPts val="600"/>
                  </a:spcAft>
                </a:pPr>
                <a:r>
                  <a:rPr lang="en-US" sz="1400" i="1" dirty="0">
                    <a:solidFill>
                      <a:schemeClr val="tx1"/>
                    </a:solidFill>
                  </a:rPr>
                  <a:t>Model</a:t>
                </a:r>
                <a:r>
                  <a:rPr lang="en-US" sz="1400" dirty="0">
                    <a:solidFill>
                      <a:schemeClr val="tx1"/>
                    </a:solidFill>
                  </a:rPr>
                  <a:t>: adiabatic quantum computation</a:t>
                </a:r>
              </a:p>
              <a:p>
                <a:pPr>
                  <a:spcAft>
                    <a:spcPts val="600"/>
                  </a:spcAft>
                </a:pPr>
                <a:r>
                  <a:rPr lang="en-US" sz="1400" i="1" dirty="0">
                    <a:solidFill>
                      <a:schemeClr val="tx1"/>
                    </a:solidFill>
                  </a:rPr>
                  <a:t>Purpose</a:t>
                </a:r>
                <a:r>
                  <a:rPr lang="en-US" sz="1400" dirty="0">
                    <a:solidFill>
                      <a:schemeClr val="tx1"/>
                    </a:solidFill>
                  </a:rPr>
                  <a:t>: combinatorial optimization (QUBO)</a:t>
                </a:r>
              </a:p>
              <a:p>
                <a:pPr>
                  <a:spcAft>
                    <a:spcPts val="600"/>
                  </a:spcAft>
                </a:pPr>
                <a:r>
                  <a:rPr lang="en-US" sz="1400" i="1" dirty="0">
                    <a:solidFill>
                      <a:schemeClr val="tx1"/>
                    </a:solidFill>
                  </a:rPr>
                  <a:t>Design</a:t>
                </a:r>
                <a:r>
                  <a:rPr lang="en-US" sz="1400" dirty="0">
                    <a:solidFill>
                      <a:schemeClr val="tx1"/>
                    </a:solidFill>
                  </a:rPr>
                  <a:t>: </a:t>
                </a:r>
                <a14:m>
                  <m:oMath xmlns:m="http://schemas.openxmlformats.org/officeDocument/2006/math">
                    <m:r>
                      <a:rPr lang="en-US" sz="1400" b="0" i="1" smtClean="0">
                        <a:solidFill>
                          <a:schemeClr val="tx1"/>
                        </a:solidFill>
                        <a:latin typeface="Cambria Math" panose="02040503050406030204" pitchFamily="18" charset="0"/>
                      </a:rPr>
                      <m:t>𝑛</m:t>
                    </m:r>
                  </m:oMath>
                </a14:m>
                <a:r>
                  <a:rPr lang="en-US" sz="1400" dirty="0">
                    <a:solidFill>
                      <a:schemeClr val="tx1"/>
                    </a:solidFill>
                  </a:rPr>
                  <a:t> qubits for </a:t>
                </a:r>
                <a14:m>
                  <m:oMath xmlns:m="http://schemas.openxmlformats.org/officeDocument/2006/math">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2</m:t>
                        </m:r>
                      </m:e>
                      <m:sup>
                        <m:r>
                          <a:rPr lang="en-US" sz="1400" b="0" i="1" smtClean="0">
                            <a:solidFill>
                              <a:schemeClr val="tx1"/>
                            </a:solidFill>
                            <a:latin typeface="Cambria Math" panose="02040503050406030204" pitchFamily="18" charset="0"/>
                          </a:rPr>
                          <m:t>𝑛</m:t>
                        </m:r>
                      </m:sup>
                    </m:sSup>
                  </m:oMath>
                </a14:m>
                <a:r>
                  <a:rPr lang="en-US" sz="1400" dirty="0">
                    <a:solidFill>
                      <a:schemeClr val="tx1"/>
                    </a:solidFill>
                  </a:rPr>
                  <a:t> possible solutions, a coupler for each non-zero coefficient </a:t>
                </a:r>
              </a:p>
              <a:p>
                <a:pPr algn="ctr">
                  <a:spcAft>
                    <a:spcPts val="600"/>
                  </a:spcAft>
                </a:pPr>
                <a:endParaRPr lang="en-US" sz="1600" dirty="0">
                  <a:solidFill>
                    <a:schemeClr val="tx1"/>
                  </a:solidFill>
                </a:endParaRPr>
              </a:p>
            </p:txBody>
          </p:sp>
        </mc:Choice>
        <mc:Fallback xmlns="">
          <p:sp>
            <p:nvSpPr>
              <p:cNvPr id="5" name="Rechteck 5">
                <a:extLst>
                  <a:ext uri="{FF2B5EF4-FFF2-40B4-BE49-F238E27FC236}">
                    <a16:creationId xmlns:a16="http://schemas.microsoft.com/office/drawing/2014/main" id="{B83C873D-D95D-953A-E789-956DCB234EA8}"/>
                  </a:ext>
                </a:extLst>
              </p:cNvPr>
              <p:cNvSpPr>
                <a:spLocks noRot="1" noChangeAspect="1" noMove="1" noResize="1" noEditPoints="1" noAdjustHandles="1" noChangeArrowheads="1" noChangeShapeType="1" noTextEdit="1"/>
              </p:cNvSpPr>
              <p:nvPr/>
            </p:nvSpPr>
            <p:spPr>
              <a:xfrm>
                <a:off x="6084525" y="1294218"/>
                <a:ext cx="5609709" cy="4269564"/>
              </a:xfrm>
              <a:prstGeom prst="rect">
                <a:avLst/>
              </a:prstGeom>
              <a:blipFill>
                <a:blip r:embed="rId4"/>
                <a:stretch>
                  <a:fillRect/>
                </a:stretch>
              </a:blipFill>
              <a:ln>
                <a:noFill/>
              </a:ln>
            </p:spPr>
            <p:txBody>
              <a:bodyPr/>
              <a:lstStyle/>
              <a:p>
                <a:r>
                  <a:rPr lang="en-US">
                    <a:noFill/>
                  </a:rPr>
                  <a:t> </a:t>
                </a:r>
              </a:p>
            </p:txBody>
          </p:sp>
        </mc:Fallback>
      </mc:AlternateContent>
      <p:pic>
        <p:nvPicPr>
          <p:cNvPr id="4" name="Immagine 8">
            <a:extLst>
              <a:ext uri="{FF2B5EF4-FFF2-40B4-BE49-F238E27FC236}">
                <a16:creationId xmlns:a16="http://schemas.microsoft.com/office/drawing/2014/main" id="{747BBBBB-A0BB-3650-DEF3-8E473BBD18E6}"/>
              </a:ext>
            </a:extLst>
          </p:cNvPr>
          <p:cNvPicPr>
            <a:picLocks noChangeAspect="1"/>
          </p:cNvPicPr>
          <p:nvPr/>
        </p:nvPicPr>
        <p:blipFill>
          <a:blip r:embed="rId5"/>
          <a:stretch>
            <a:fillRect/>
          </a:stretch>
        </p:blipFill>
        <p:spPr>
          <a:xfrm>
            <a:off x="6578834" y="3068960"/>
            <a:ext cx="1632017" cy="1538704"/>
          </a:xfrm>
          <a:prstGeom prst="rect">
            <a:avLst/>
          </a:prstGeom>
        </p:spPr>
      </p:pic>
      <p:pic>
        <p:nvPicPr>
          <p:cNvPr id="6" name="Immagine 10">
            <a:extLst>
              <a:ext uri="{FF2B5EF4-FFF2-40B4-BE49-F238E27FC236}">
                <a16:creationId xmlns:a16="http://schemas.microsoft.com/office/drawing/2014/main" id="{404915CC-DF7E-46FD-0CED-64DB1408B681}"/>
              </a:ext>
            </a:extLst>
          </p:cNvPr>
          <p:cNvPicPr>
            <a:picLocks noChangeAspect="1"/>
          </p:cNvPicPr>
          <p:nvPr/>
        </p:nvPicPr>
        <p:blipFill>
          <a:blip r:embed="rId6"/>
          <a:stretch>
            <a:fillRect/>
          </a:stretch>
        </p:blipFill>
        <p:spPr>
          <a:xfrm>
            <a:off x="9566152" y="3068961"/>
            <a:ext cx="1579036" cy="1538703"/>
          </a:xfrm>
          <a:prstGeom prst="rect">
            <a:avLst/>
          </a:prstGeom>
        </p:spPr>
      </p:pic>
      <p:sp>
        <p:nvSpPr>
          <p:cNvPr id="8" name="CasellaDiTesto 10">
            <a:extLst>
              <a:ext uri="{FF2B5EF4-FFF2-40B4-BE49-F238E27FC236}">
                <a16:creationId xmlns:a16="http://schemas.microsoft.com/office/drawing/2014/main" id="{1FD3313F-4281-C6B5-B3EB-C3D8AA3DA6D3}"/>
              </a:ext>
            </a:extLst>
          </p:cNvPr>
          <p:cNvSpPr txBox="1"/>
          <p:nvPr/>
        </p:nvSpPr>
        <p:spPr>
          <a:xfrm>
            <a:off x="8277902" y="3891314"/>
            <a:ext cx="1209590" cy="26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it-IT" sz="1200" dirty="0"/>
              <a:t>embedding</a:t>
            </a:r>
            <a:endParaRPr lang="it-IT" sz="1600" dirty="0"/>
          </a:p>
        </p:txBody>
      </p:sp>
      <mc:AlternateContent xmlns:mc="http://schemas.openxmlformats.org/markup-compatibility/2006" xmlns:a14="http://schemas.microsoft.com/office/drawing/2010/main">
        <mc:Choice Requires="a14">
          <p:sp>
            <p:nvSpPr>
              <p:cNvPr id="9" name="CasellaDiTesto 12">
                <a:extLst>
                  <a:ext uri="{FF2B5EF4-FFF2-40B4-BE49-F238E27FC236}">
                    <a16:creationId xmlns:a16="http://schemas.microsoft.com/office/drawing/2014/main" id="{D75E947B-5F6B-DBA5-D73F-6D2574E03873}"/>
                  </a:ext>
                </a:extLst>
              </p:cNvPr>
              <p:cNvSpPr txBox="1"/>
              <p:nvPr/>
            </p:nvSpPr>
            <p:spPr>
              <a:xfrm>
                <a:off x="6008008" y="4671469"/>
                <a:ext cx="2773668" cy="7133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it-IT" sz="1200" dirty="0"/>
                  <a:t>QUBO </a:t>
                </a:r>
                <a:r>
                  <a:rPr lang="it-IT" sz="1200" dirty="0" err="1"/>
                  <a:t>problem</a:t>
                </a:r>
                <a:endParaRPr lang="it-IT" sz="1200" dirty="0"/>
              </a:p>
              <a:p>
                <a:pPr algn="ctr">
                  <a:lnSpc>
                    <a:spcPct val="95000"/>
                  </a:lnSpc>
                </a:pPr>
                <a14:m>
                  <m:oMathPara xmlns:m="http://schemas.openxmlformats.org/officeDocument/2006/math">
                    <m:oMathParaPr>
                      <m:jc m:val="centerGroup"/>
                    </m:oMathParaPr>
                    <m:oMath xmlns:m="http://schemas.openxmlformats.org/officeDocument/2006/math">
                      <m:r>
                        <m:rPr>
                          <m:nor/>
                        </m:rPr>
                        <a:rPr lang="en-US" sz="1200" smtClean="0">
                          <a:solidFill>
                            <a:schemeClr val="tx1"/>
                          </a:solidFill>
                        </a:rPr>
                        <m:t>minimize</m:t>
                      </m:r>
                      <m:r>
                        <m:rPr>
                          <m:nor/>
                        </m:rPr>
                        <a:rPr lang="en-US" sz="1200" smtClean="0">
                          <a:solidFill>
                            <a:schemeClr val="tx1"/>
                          </a:solidFill>
                        </a:rPr>
                        <m:t>  </m:t>
                      </m:r>
                      <m:r>
                        <a:rPr lang="en-US" sz="1200" i="1">
                          <a:solidFill>
                            <a:schemeClr val="tx1"/>
                          </a:solidFill>
                          <a:latin typeface="Cambria Math" panose="02040503050406030204" pitchFamily="18" charset="0"/>
                        </a:rPr>
                        <m:t>𝑓</m:t>
                      </m:r>
                      <m:d>
                        <m:dPr>
                          <m:ctrlPr>
                            <a:rPr lang="en-US" sz="1200" i="1">
                              <a:solidFill>
                                <a:schemeClr val="tx1"/>
                              </a:solidFill>
                              <a:latin typeface="Cambria Math" panose="02040503050406030204" pitchFamily="18" charset="0"/>
                            </a:rPr>
                          </m:ctrlPr>
                        </m:dPr>
                        <m:e>
                          <m:r>
                            <a:rPr lang="en-US" sz="1200" i="1">
                              <a:solidFill>
                                <a:schemeClr val="tx1"/>
                              </a:solidFill>
                              <a:latin typeface="Cambria Math" panose="02040503050406030204" pitchFamily="18" charset="0"/>
                            </a:rPr>
                            <m:t>𝑎</m:t>
                          </m:r>
                        </m:e>
                      </m:d>
                      <m:r>
                        <a:rPr lang="en-US" sz="1200" i="1">
                          <a:solidFill>
                            <a:schemeClr val="tx1"/>
                          </a:solidFill>
                          <a:latin typeface="Cambria Math" panose="02040503050406030204" pitchFamily="18" charset="0"/>
                        </a:rPr>
                        <m:t>=</m:t>
                      </m:r>
                      <m:nary>
                        <m:naryPr>
                          <m:chr m:val="∑"/>
                          <m:supHide m:val="on"/>
                          <m:ctrlPr>
                            <a:rPr lang="en-US" sz="1200" i="1">
                              <a:solidFill>
                                <a:schemeClr val="tx1"/>
                              </a:solidFill>
                              <a:latin typeface="Cambria Math" panose="02040503050406030204" pitchFamily="18" charset="0"/>
                            </a:rPr>
                          </m:ctrlPr>
                        </m:naryPr>
                        <m:sub>
                          <m:r>
                            <m:rPr>
                              <m:brk m:alnAt="7"/>
                            </m:rP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𝑗</m:t>
                          </m:r>
                        </m:sub>
                        <m:sup/>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𝑖</m:t>
                              </m:r>
                            </m:sub>
                          </m:s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𝑄</m:t>
                              </m:r>
                            </m:e>
                            <m:sub>
                              <m:r>
                                <a:rPr lang="en-US" sz="1200" i="1">
                                  <a:solidFill>
                                    <a:schemeClr val="tx1"/>
                                  </a:solidFill>
                                  <a:latin typeface="Cambria Math" panose="02040503050406030204" pitchFamily="18" charset="0"/>
                                </a:rPr>
                                <m:t>𝑖</m:t>
                              </m:r>
                              <m:r>
                                <a:rPr lang="en-US" sz="1200" i="1">
                                  <a:solidFill>
                                    <a:schemeClr val="tx1"/>
                                  </a:solidFill>
                                  <a:latin typeface="Cambria Math" panose="02040503050406030204" pitchFamily="18" charset="0"/>
                                </a:rPr>
                                <m:t>,</m:t>
                              </m:r>
                              <m:r>
                                <a:rPr lang="en-US" sz="1200" i="1">
                                  <a:solidFill>
                                    <a:schemeClr val="tx1"/>
                                  </a:solidFill>
                                  <a:latin typeface="Cambria Math" panose="02040503050406030204" pitchFamily="18" charset="0"/>
                                </a:rPr>
                                <m:t>𝑗</m:t>
                              </m:r>
                            </m:sub>
                          </m:sSub>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𝑎</m:t>
                              </m:r>
                            </m:e>
                            <m:sub>
                              <m:r>
                                <a:rPr lang="en-US" sz="1200" i="1">
                                  <a:solidFill>
                                    <a:schemeClr val="tx1"/>
                                  </a:solidFill>
                                  <a:latin typeface="Cambria Math" panose="02040503050406030204" pitchFamily="18" charset="0"/>
                                </a:rPr>
                                <m:t>𝑗</m:t>
                              </m:r>
                            </m:sub>
                          </m:sSub>
                        </m:e>
                      </m:nary>
                    </m:oMath>
                  </m:oMathPara>
                </a14:m>
                <a:endParaRPr lang="it-IT" sz="1400" dirty="0"/>
              </a:p>
            </p:txBody>
          </p:sp>
        </mc:Choice>
        <mc:Fallback xmlns="">
          <p:sp>
            <p:nvSpPr>
              <p:cNvPr id="9" name="CasellaDiTesto 12">
                <a:extLst>
                  <a:ext uri="{FF2B5EF4-FFF2-40B4-BE49-F238E27FC236}">
                    <a16:creationId xmlns:a16="http://schemas.microsoft.com/office/drawing/2014/main" id="{D75E947B-5F6B-DBA5-D73F-6D2574E03873}"/>
                  </a:ext>
                </a:extLst>
              </p:cNvPr>
              <p:cNvSpPr txBox="1">
                <a:spLocks noRot="1" noChangeAspect="1" noMove="1" noResize="1" noEditPoints="1" noAdjustHandles="1" noChangeArrowheads="1" noChangeShapeType="1" noTextEdit="1"/>
              </p:cNvSpPr>
              <p:nvPr/>
            </p:nvSpPr>
            <p:spPr>
              <a:xfrm>
                <a:off x="6008008" y="4671469"/>
                <a:ext cx="2773668" cy="713337"/>
              </a:xfrm>
              <a:prstGeom prst="rect">
                <a:avLst/>
              </a:prstGeom>
              <a:blipFill>
                <a:blip r:embed="rId7"/>
                <a:stretch>
                  <a:fillRect t="-66667" r="-6154" b="-121368"/>
                </a:stretch>
              </a:blipFill>
            </p:spPr>
            <p:txBody>
              <a:bodyPr/>
              <a:lstStyle/>
              <a:p>
                <a:r>
                  <a:rPr lang="en-US">
                    <a:noFill/>
                  </a:rPr>
                  <a:t> </a:t>
                </a:r>
              </a:p>
            </p:txBody>
          </p:sp>
        </mc:Fallback>
      </mc:AlternateContent>
      <p:sp>
        <p:nvSpPr>
          <p:cNvPr id="10" name="CasellaDiTesto 13">
            <a:extLst>
              <a:ext uri="{FF2B5EF4-FFF2-40B4-BE49-F238E27FC236}">
                <a16:creationId xmlns:a16="http://schemas.microsoft.com/office/drawing/2014/main" id="{D937948B-B2A2-045C-6205-96B0AB2B4077}"/>
              </a:ext>
            </a:extLst>
          </p:cNvPr>
          <p:cNvSpPr txBox="1"/>
          <p:nvPr/>
        </p:nvSpPr>
        <p:spPr>
          <a:xfrm>
            <a:off x="9353925" y="4634031"/>
            <a:ext cx="2003490" cy="26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it-IT" sz="1200" dirty="0"/>
              <a:t>Hardware graph</a:t>
            </a:r>
            <a:endParaRPr lang="it-IT" sz="1050" dirty="0"/>
          </a:p>
        </p:txBody>
      </p:sp>
      <p:cxnSp>
        <p:nvCxnSpPr>
          <p:cNvPr id="11" name="Connettore 2 15">
            <a:extLst>
              <a:ext uri="{FF2B5EF4-FFF2-40B4-BE49-F238E27FC236}">
                <a16:creationId xmlns:a16="http://schemas.microsoft.com/office/drawing/2014/main" id="{0A01FD31-0ADF-9591-89BC-1C3A8F79FFAA}"/>
              </a:ext>
            </a:extLst>
          </p:cNvPr>
          <p:cNvCxnSpPr>
            <a:cxnSpLocks/>
          </p:cNvCxnSpPr>
          <p:nvPr/>
        </p:nvCxnSpPr>
        <p:spPr>
          <a:xfrm>
            <a:off x="8528864" y="3838312"/>
            <a:ext cx="72102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F48895A-8730-CEB8-37E7-558F256D0F93}"/>
              </a:ext>
            </a:extLst>
          </p:cNvPr>
          <p:cNvPicPr>
            <a:picLocks noChangeAspect="1"/>
          </p:cNvPicPr>
          <p:nvPr/>
        </p:nvPicPr>
        <p:blipFill>
          <a:blip r:embed="rId8"/>
          <a:stretch>
            <a:fillRect/>
          </a:stretch>
        </p:blipFill>
        <p:spPr>
          <a:xfrm>
            <a:off x="542365" y="3246809"/>
            <a:ext cx="5256803" cy="1736964"/>
          </a:xfrm>
          <a:prstGeom prst="rect">
            <a:avLst/>
          </a:prstGeom>
        </p:spPr>
      </p:pic>
      <p:sp>
        <p:nvSpPr>
          <p:cNvPr id="18" name="TextBox 17">
            <a:extLst>
              <a:ext uri="{FF2B5EF4-FFF2-40B4-BE49-F238E27FC236}">
                <a16:creationId xmlns:a16="http://schemas.microsoft.com/office/drawing/2014/main" id="{3EFD8544-7CD1-D18E-1AD6-8F3701872C81}"/>
              </a:ext>
            </a:extLst>
          </p:cNvPr>
          <p:cNvSpPr txBox="1"/>
          <p:nvPr/>
        </p:nvSpPr>
        <p:spPr>
          <a:xfrm>
            <a:off x="673366" y="5378960"/>
            <a:ext cx="4982976" cy="184666"/>
          </a:xfrm>
          <a:prstGeom prst="rect">
            <a:avLst/>
          </a:prstGeom>
          <a:noFill/>
        </p:spPr>
        <p:txBody>
          <a:bodyPr wrap="square">
            <a:spAutoFit/>
          </a:bodyPr>
          <a:lstStyle/>
          <a:p>
            <a:pPr algn="ctr"/>
            <a:r>
              <a:rPr lang="en-US" sz="600" dirty="0" err="1"/>
              <a:t>Blekos</a:t>
            </a:r>
            <a:r>
              <a:rPr lang="en-US" sz="600" dirty="0"/>
              <a:t>, Kostas, et al. "A review on quantum approximate optimization algorithm and its variants." Physics Reports 1068 (2024): 1-66</a:t>
            </a:r>
          </a:p>
        </p:txBody>
      </p:sp>
      <p:sp>
        <p:nvSpPr>
          <p:cNvPr id="19" name="TextBox 18">
            <a:extLst>
              <a:ext uri="{FF2B5EF4-FFF2-40B4-BE49-F238E27FC236}">
                <a16:creationId xmlns:a16="http://schemas.microsoft.com/office/drawing/2014/main" id="{0B7D020E-F147-C581-EDE2-46527CAEA61E}"/>
              </a:ext>
            </a:extLst>
          </p:cNvPr>
          <p:cNvSpPr txBox="1"/>
          <p:nvPr/>
        </p:nvSpPr>
        <p:spPr>
          <a:xfrm>
            <a:off x="6465655" y="5379116"/>
            <a:ext cx="4847445" cy="184666"/>
          </a:xfrm>
          <a:prstGeom prst="rect">
            <a:avLst/>
          </a:prstGeom>
          <a:noFill/>
        </p:spPr>
        <p:txBody>
          <a:bodyPr wrap="square">
            <a:spAutoFit/>
          </a:bodyPr>
          <a:lstStyle/>
          <a:p>
            <a:pPr algn="ctr">
              <a:spcAft>
                <a:spcPts val="600"/>
              </a:spcAft>
            </a:pPr>
            <a:r>
              <a:rPr lang="en-US" sz="600" dirty="0">
                <a:solidFill>
                  <a:schemeClr val="tx1"/>
                </a:solidFill>
              </a:rPr>
              <a:t>Catherine C. McGeoch, Adiabatic Quantum Computation and Quantum Annealing: Theory and Practice , Morgan &amp; Claypool, 2014.</a:t>
            </a:r>
          </a:p>
        </p:txBody>
      </p:sp>
    </p:spTree>
    <p:extLst>
      <p:ext uri="{BB962C8B-B14F-4D97-AF65-F5344CB8AC3E}">
        <p14:creationId xmlns:p14="http://schemas.microsoft.com/office/powerpoint/2010/main" val="417112512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hteck 5">
                <a:extLst>
                  <a:ext uri="{FF2B5EF4-FFF2-40B4-BE49-F238E27FC236}">
                    <a16:creationId xmlns:a16="http://schemas.microsoft.com/office/drawing/2014/main" id="{52377752-C2C1-B31D-69A7-55E882DA2CA7}"/>
                  </a:ext>
                </a:extLst>
              </p:cNvPr>
              <p:cNvSpPr/>
              <p:nvPr/>
            </p:nvSpPr>
            <p:spPr>
              <a:xfrm>
                <a:off x="360000" y="1268760"/>
                <a:ext cx="5609709" cy="42950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neural networks</a:t>
                </a:r>
              </a:p>
              <a:p>
                <a:pPr>
                  <a:spcAft>
                    <a:spcPts val="600"/>
                  </a:spcAft>
                </a:pPr>
                <a:r>
                  <a:rPr lang="en-US" sz="1400" i="1" dirty="0">
                    <a:solidFill>
                      <a:schemeClr val="tx1"/>
                    </a:solidFill>
                  </a:rPr>
                  <a:t>Model</a:t>
                </a:r>
                <a:r>
                  <a:rPr lang="en-US" sz="1400" dirty="0">
                    <a:solidFill>
                      <a:schemeClr val="tx1"/>
                    </a:solidFill>
                  </a:rPr>
                  <a:t>: quantum circuits</a:t>
                </a:r>
              </a:p>
              <a:p>
                <a:pPr>
                  <a:spcAft>
                    <a:spcPts val="600"/>
                  </a:spcAft>
                </a:pPr>
                <a:r>
                  <a:rPr lang="en-US" sz="1400" i="1" dirty="0">
                    <a:solidFill>
                      <a:schemeClr val="tx1"/>
                    </a:solidFill>
                  </a:rPr>
                  <a:t>Purpose</a:t>
                </a:r>
                <a:r>
                  <a:rPr lang="en-US" sz="1400" dirty="0">
                    <a:solidFill>
                      <a:schemeClr val="tx1"/>
                    </a:solidFill>
                  </a:rPr>
                  <a:t>: learn the circuit parameters that generate the desired output, starting from a training set</a:t>
                </a:r>
              </a:p>
              <a:p>
                <a:pPr>
                  <a:spcAft>
                    <a:spcPts val="600"/>
                  </a:spcAft>
                </a:pPr>
                <a:r>
                  <a:rPr lang="en-US" sz="1400" i="1" dirty="0">
                    <a:solidFill>
                      <a:schemeClr val="tx1"/>
                    </a:solidFill>
                  </a:rPr>
                  <a:t>Design:</a:t>
                </a:r>
                <a:r>
                  <a:rPr lang="en-US" sz="1400" b="1" i="1" dirty="0">
                    <a:solidFill>
                      <a:schemeClr val="tx1"/>
                    </a:solidFill>
                  </a:rPr>
                  <a:t> </a:t>
                </a:r>
                <a:r>
                  <a:rPr lang="en-US" sz="1400" dirty="0">
                    <a:solidFill>
                      <a:schemeClr val="tx1"/>
                    </a:solidFill>
                  </a:rPr>
                  <a:t>multiple architectures, usually </a:t>
                </a:r>
                <a14:m>
                  <m:oMath xmlns:m="http://schemas.openxmlformats.org/officeDocument/2006/math">
                    <m:r>
                      <a:rPr lang="en-US" sz="1400" i="1" dirty="0" smtClean="0">
                        <a:solidFill>
                          <a:schemeClr val="tx1"/>
                        </a:solidFill>
                        <a:latin typeface="Cambria Math" panose="02040503050406030204" pitchFamily="18" charset="0"/>
                      </a:rPr>
                      <m:t>𝑛</m:t>
                    </m:r>
                  </m:oMath>
                </a14:m>
                <a:r>
                  <a:rPr lang="en-US" sz="1400" dirty="0">
                    <a:solidFill>
                      <a:schemeClr val="tx1"/>
                    </a:solidFill>
                  </a:rPr>
                  <a:t> qubits for </a:t>
                </a:r>
                <a14:m>
                  <m:oMath xmlns:m="http://schemas.openxmlformats.org/officeDocument/2006/math">
                    <m:r>
                      <a:rPr lang="en-US" sz="1400" i="1" dirty="0" smtClean="0">
                        <a:solidFill>
                          <a:schemeClr val="tx1"/>
                        </a:solidFill>
                        <a:latin typeface="Cambria Math" panose="02040503050406030204" pitchFamily="18" charset="0"/>
                      </a:rPr>
                      <m:t>𝑛</m:t>
                    </m:r>
                  </m:oMath>
                </a14:m>
                <a:r>
                  <a:rPr lang="en-US" sz="1400" dirty="0">
                    <a:solidFill>
                      <a:schemeClr val="tx1"/>
                    </a:solidFill>
                  </a:rPr>
                  <a:t>-dimensional data, subject to trainability requirements</a:t>
                </a:r>
                <a:endParaRPr lang="en-US" sz="1400" i="1" dirty="0">
                  <a:solidFill>
                    <a:schemeClr val="tx1"/>
                  </a:solidFill>
                </a:endParaRPr>
              </a:p>
            </p:txBody>
          </p:sp>
        </mc:Choice>
        <mc:Fallback xmlns="">
          <p:sp>
            <p:nvSpPr>
              <p:cNvPr id="17" name="Rechteck 5">
                <a:extLst>
                  <a:ext uri="{FF2B5EF4-FFF2-40B4-BE49-F238E27FC236}">
                    <a16:creationId xmlns:a16="http://schemas.microsoft.com/office/drawing/2014/main" id="{52377752-C2C1-B31D-69A7-55E882DA2CA7}"/>
                  </a:ext>
                </a:extLst>
              </p:cNvPr>
              <p:cNvSpPr>
                <a:spLocks noRot="1" noChangeAspect="1" noMove="1" noResize="1" noEditPoints="1" noAdjustHandles="1" noChangeArrowheads="1" noChangeShapeType="1" noTextEdit="1"/>
              </p:cNvSpPr>
              <p:nvPr/>
            </p:nvSpPr>
            <p:spPr>
              <a:xfrm>
                <a:off x="360000" y="1268760"/>
                <a:ext cx="5609709" cy="4295022"/>
              </a:xfrm>
              <a:prstGeom prst="rect">
                <a:avLst/>
              </a:prstGeom>
              <a:blipFill>
                <a:blip r:embed="rId3"/>
                <a:stretch>
                  <a:fillRect/>
                </a:stretch>
              </a:blipFill>
              <a:ln>
                <a:noFill/>
              </a:ln>
            </p:spPr>
            <p:txBody>
              <a:bodyPr/>
              <a:lstStyle/>
              <a:p>
                <a:r>
                  <a:rPr lang="en-US">
                    <a:noFill/>
                  </a:rPr>
                  <a:t> </a:t>
                </a:r>
              </a:p>
            </p:txBody>
          </p:sp>
        </mc:Fallback>
      </mc:AlternateContent>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Examples of quantum machine learning algorithms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14</a:t>
            </a:fld>
            <a:endParaRPr lang="de-DE" dirty="0"/>
          </a:p>
        </p:txBody>
      </p:sp>
      <mc:AlternateContent xmlns:mc="http://schemas.openxmlformats.org/markup-compatibility/2006" xmlns:a14="http://schemas.microsoft.com/office/drawing/2010/main">
        <mc:Choice Requires="a14">
          <p:sp>
            <p:nvSpPr>
              <p:cNvPr id="5" name="Rechteck 5">
                <a:extLst>
                  <a:ext uri="{FF2B5EF4-FFF2-40B4-BE49-F238E27FC236}">
                    <a16:creationId xmlns:a16="http://schemas.microsoft.com/office/drawing/2014/main" id="{B83C873D-D95D-953A-E789-956DCB234EA8}"/>
                  </a:ext>
                </a:extLst>
              </p:cNvPr>
              <p:cNvSpPr/>
              <p:nvPr/>
            </p:nvSpPr>
            <p:spPr>
              <a:xfrm>
                <a:off x="6084525" y="1268760"/>
                <a:ext cx="5609709" cy="42950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kernels</a:t>
                </a:r>
              </a:p>
              <a:p>
                <a:pPr>
                  <a:spcAft>
                    <a:spcPts val="600"/>
                  </a:spcAft>
                </a:pPr>
                <a:r>
                  <a:rPr lang="en-US" sz="1400" i="1" dirty="0">
                    <a:solidFill>
                      <a:schemeClr val="tx1"/>
                    </a:solidFill>
                  </a:rPr>
                  <a:t>Model</a:t>
                </a:r>
                <a:r>
                  <a:rPr lang="en-US" sz="1400" dirty="0">
                    <a:solidFill>
                      <a:schemeClr val="tx1"/>
                    </a:solidFill>
                  </a:rPr>
                  <a:t>: quantum circuits</a:t>
                </a:r>
              </a:p>
              <a:p>
                <a:pPr>
                  <a:spcAft>
                    <a:spcPts val="600"/>
                  </a:spcAft>
                </a:pPr>
                <a:r>
                  <a:rPr lang="en-US" sz="1400" i="1" dirty="0">
                    <a:solidFill>
                      <a:schemeClr val="tx1"/>
                    </a:solidFill>
                  </a:rPr>
                  <a:t>Purpose</a:t>
                </a:r>
                <a:r>
                  <a:rPr lang="en-US" sz="1400" dirty="0">
                    <a:solidFill>
                      <a:schemeClr val="tx1"/>
                    </a:solidFill>
                  </a:rPr>
                  <a:t>: encoding data to a high-dimensional feature space and calculating the kernel matrix </a:t>
                </a:r>
              </a:p>
              <a:p>
                <a:pPr>
                  <a:spcAft>
                    <a:spcPts val="600"/>
                  </a:spcAft>
                </a:pPr>
                <a:r>
                  <a:rPr lang="en-US" sz="1400" i="1" dirty="0">
                    <a:solidFill>
                      <a:schemeClr val="tx1"/>
                    </a:solidFill>
                  </a:rPr>
                  <a:t>Design</a:t>
                </a:r>
                <a:r>
                  <a:rPr lang="en-US" sz="1400" dirty="0">
                    <a:solidFill>
                      <a:schemeClr val="tx1"/>
                    </a:solidFill>
                  </a:rPr>
                  <a:t>: </a:t>
                </a:r>
                <a14:m>
                  <m:oMath xmlns:m="http://schemas.openxmlformats.org/officeDocument/2006/math">
                    <m:r>
                      <a:rPr lang="en-US" sz="1400" i="1" dirty="0" smtClean="0">
                        <a:solidFill>
                          <a:schemeClr val="tx1"/>
                        </a:solidFill>
                        <a:latin typeface="Cambria Math" panose="02040503050406030204" pitchFamily="18" charset="0"/>
                      </a:rPr>
                      <m:t>𝑛</m:t>
                    </m:r>
                  </m:oMath>
                </a14:m>
                <a:r>
                  <a:rPr lang="en-US" sz="1400" dirty="0">
                    <a:solidFill>
                      <a:schemeClr val="tx1"/>
                    </a:solidFill>
                  </a:rPr>
                  <a:t> qubits for </a:t>
                </a:r>
                <a14:m>
                  <m:oMath xmlns:m="http://schemas.openxmlformats.org/officeDocument/2006/math">
                    <m:r>
                      <a:rPr lang="en-US" sz="1400" i="1" dirty="0" smtClean="0">
                        <a:solidFill>
                          <a:schemeClr val="tx1"/>
                        </a:solidFill>
                        <a:latin typeface="Cambria Math" panose="02040503050406030204" pitchFamily="18" charset="0"/>
                      </a:rPr>
                      <m:t>𝑛</m:t>
                    </m:r>
                  </m:oMath>
                </a14:m>
                <a:r>
                  <a:rPr lang="en-US" sz="1400" dirty="0">
                    <a:solidFill>
                      <a:schemeClr val="tx1"/>
                    </a:solidFill>
                  </a:rPr>
                  <a:t>-dimensional data, a run for every pair of training examples, circuit choice depending on data structure (can be trained), subject to trainability requirements</a:t>
                </a:r>
                <a:endParaRPr lang="en-US" sz="1400" i="1" dirty="0">
                  <a:solidFill>
                    <a:schemeClr val="tx1"/>
                  </a:solidFill>
                </a:endParaRPr>
              </a:p>
            </p:txBody>
          </p:sp>
        </mc:Choice>
        <mc:Fallback xmlns="">
          <p:sp>
            <p:nvSpPr>
              <p:cNvPr id="5" name="Rechteck 5">
                <a:extLst>
                  <a:ext uri="{FF2B5EF4-FFF2-40B4-BE49-F238E27FC236}">
                    <a16:creationId xmlns:a16="http://schemas.microsoft.com/office/drawing/2014/main" id="{B83C873D-D95D-953A-E789-956DCB234EA8}"/>
                  </a:ext>
                </a:extLst>
              </p:cNvPr>
              <p:cNvSpPr>
                <a:spLocks noRot="1" noChangeAspect="1" noMove="1" noResize="1" noEditPoints="1" noAdjustHandles="1" noChangeArrowheads="1" noChangeShapeType="1" noTextEdit="1"/>
              </p:cNvSpPr>
              <p:nvPr/>
            </p:nvSpPr>
            <p:spPr>
              <a:xfrm>
                <a:off x="6084525" y="1268760"/>
                <a:ext cx="5609709" cy="4295022"/>
              </a:xfrm>
              <a:prstGeom prst="rect">
                <a:avLst/>
              </a:prstGeom>
              <a:blipFill>
                <a:blip r:embed="rId4"/>
                <a:stretch>
                  <a:fillRect/>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02F2A077-5DC3-DECA-5244-57CA7DE00F7F}"/>
              </a:ext>
            </a:extLst>
          </p:cNvPr>
          <p:cNvPicPr>
            <a:picLocks noChangeAspect="1"/>
          </p:cNvPicPr>
          <p:nvPr/>
        </p:nvPicPr>
        <p:blipFill>
          <a:blip r:embed="rId5"/>
          <a:stretch>
            <a:fillRect/>
          </a:stretch>
        </p:blipFill>
        <p:spPr>
          <a:xfrm>
            <a:off x="7392144" y="3377217"/>
            <a:ext cx="3041845" cy="1663036"/>
          </a:xfrm>
          <a:prstGeom prst="rect">
            <a:avLst/>
          </a:prstGeom>
        </p:spPr>
      </p:pic>
      <p:sp>
        <p:nvSpPr>
          <p:cNvPr id="6" name="TextBox 5">
            <a:extLst>
              <a:ext uri="{FF2B5EF4-FFF2-40B4-BE49-F238E27FC236}">
                <a16:creationId xmlns:a16="http://schemas.microsoft.com/office/drawing/2014/main" id="{A45A560D-B96F-B703-706A-1178E7732800}"/>
              </a:ext>
            </a:extLst>
          </p:cNvPr>
          <p:cNvSpPr txBox="1"/>
          <p:nvPr/>
        </p:nvSpPr>
        <p:spPr>
          <a:xfrm>
            <a:off x="7299873" y="5112348"/>
            <a:ext cx="3131370" cy="276999"/>
          </a:xfrm>
          <a:prstGeom prst="rect">
            <a:avLst/>
          </a:prstGeom>
          <a:noFill/>
        </p:spPr>
        <p:txBody>
          <a:bodyPr wrap="square">
            <a:spAutoFit/>
          </a:bodyPr>
          <a:lstStyle/>
          <a:p>
            <a:r>
              <a:rPr lang="en-US" sz="600" dirty="0"/>
              <a:t>Liu, Yunchao &amp; Arunachalam, Srinivasan, Temme, Kristan. “A rigorous and robust quantum speed-up in supervised machine learning”, Nature Physics, 17, 1-5, 2019.</a:t>
            </a:r>
          </a:p>
        </p:txBody>
      </p:sp>
      <p:pic>
        <p:nvPicPr>
          <p:cNvPr id="9" name="Picture 8">
            <a:extLst>
              <a:ext uri="{FF2B5EF4-FFF2-40B4-BE49-F238E27FC236}">
                <a16:creationId xmlns:a16="http://schemas.microsoft.com/office/drawing/2014/main" id="{2A3EE50C-9EE1-F914-E9C6-F500BF5D9AEF}"/>
              </a:ext>
            </a:extLst>
          </p:cNvPr>
          <p:cNvPicPr>
            <a:picLocks noChangeAspect="1"/>
          </p:cNvPicPr>
          <p:nvPr/>
        </p:nvPicPr>
        <p:blipFill>
          <a:blip r:embed="rId6"/>
          <a:stretch>
            <a:fillRect/>
          </a:stretch>
        </p:blipFill>
        <p:spPr>
          <a:xfrm>
            <a:off x="855726" y="3490584"/>
            <a:ext cx="4574990" cy="1436302"/>
          </a:xfrm>
          <a:prstGeom prst="rect">
            <a:avLst/>
          </a:prstGeom>
        </p:spPr>
      </p:pic>
      <p:sp>
        <p:nvSpPr>
          <p:cNvPr id="10" name="TextBox 9">
            <a:extLst>
              <a:ext uri="{FF2B5EF4-FFF2-40B4-BE49-F238E27FC236}">
                <a16:creationId xmlns:a16="http://schemas.microsoft.com/office/drawing/2014/main" id="{B46C0C79-A078-0439-28B2-57C7B71E0EEC}"/>
              </a:ext>
            </a:extLst>
          </p:cNvPr>
          <p:cNvSpPr txBox="1"/>
          <p:nvPr/>
        </p:nvSpPr>
        <p:spPr>
          <a:xfrm>
            <a:off x="1382479" y="5059491"/>
            <a:ext cx="3491472" cy="276999"/>
          </a:xfrm>
          <a:prstGeom prst="rect">
            <a:avLst/>
          </a:prstGeom>
          <a:noFill/>
        </p:spPr>
        <p:txBody>
          <a:bodyPr wrap="square">
            <a:spAutoFit/>
          </a:bodyPr>
          <a:lstStyle/>
          <a:p>
            <a:r>
              <a:rPr lang="en-US" sz="600" dirty="0"/>
              <a:t>Kwak, </a:t>
            </a:r>
            <a:r>
              <a:rPr lang="en-US" sz="600" dirty="0" err="1"/>
              <a:t>Yunseok</a:t>
            </a:r>
            <a:r>
              <a:rPr lang="en-US" sz="600" dirty="0"/>
              <a:t>, et al. "Quantum neural networks: Concepts, applications, and challenges." 2021 Twelfth International Conference on Ubiquitous and Future Networks (ICUFN). IEEE, 2021.</a:t>
            </a:r>
          </a:p>
        </p:txBody>
      </p:sp>
    </p:spTree>
    <p:extLst>
      <p:ext uri="{BB962C8B-B14F-4D97-AF65-F5344CB8AC3E}">
        <p14:creationId xmlns:p14="http://schemas.microsoft.com/office/powerpoint/2010/main" val="81456536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sz="2800" dirty="0"/>
              <a:t>Earth observation requires increasing computing capabilities</a:t>
            </a:r>
            <a:endParaRPr lang="en-US" sz="2800"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15</a:t>
            </a:fld>
            <a:endParaRPr lang="de-DE" dirty="0"/>
          </a:p>
        </p:txBody>
      </p:sp>
      <p:pic>
        <p:nvPicPr>
          <p:cNvPr id="4" name="Picture 4" descr="Multi-source and multi-scale remote sensing at HIF ©Copyright: Lorenz, Sandra">
            <a:extLst>
              <a:ext uri="{FF2B5EF4-FFF2-40B4-BE49-F238E27FC236}">
                <a16:creationId xmlns:a16="http://schemas.microsoft.com/office/drawing/2014/main" id="{B7AD98EE-297C-B78D-9F16-59E42C1FF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89" y="1333261"/>
            <a:ext cx="4248472" cy="4237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D0FF77-6D90-8FD1-D4E1-5DF457B03215}"/>
              </a:ext>
            </a:extLst>
          </p:cNvPr>
          <p:cNvSpPr txBox="1"/>
          <p:nvPr/>
        </p:nvSpPr>
        <p:spPr>
          <a:xfrm>
            <a:off x="4829395" y="5455592"/>
            <a:ext cx="2317185" cy="184666"/>
          </a:xfrm>
          <a:prstGeom prst="rect">
            <a:avLst/>
          </a:prstGeom>
          <a:noFill/>
        </p:spPr>
        <p:txBody>
          <a:bodyPr wrap="square">
            <a:spAutoFit/>
          </a:bodyPr>
          <a:lstStyle/>
          <a:p>
            <a:pPr marL="0" indent="0" algn="ctr">
              <a:buFont typeface="Wingdings" panose="05000000000000000000" pitchFamily="2" charset="2"/>
              <a:buNone/>
            </a:pPr>
            <a:r>
              <a:rPr lang="it-IT" sz="600" dirty="0"/>
              <a:t>https://www.hzdr.de/db/Cms?pOid=45916&amp;pNid=3635 </a:t>
            </a:r>
          </a:p>
        </p:txBody>
      </p:sp>
    </p:spTree>
    <p:extLst>
      <p:ext uri="{BB962C8B-B14F-4D97-AF65-F5344CB8AC3E}">
        <p14:creationId xmlns:p14="http://schemas.microsoft.com/office/powerpoint/2010/main" val="2732439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Where does quantum computing fit?</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16</a:t>
            </a:fld>
            <a:endParaRPr lang="de-DE" dirty="0"/>
          </a:p>
        </p:txBody>
      </p:sp>
      <p:pic>
        <p:nvPicPr>
          <p:cNvPr id="5" name="Picture 4" descr="A picture containing sky, outdoor, sunset, silhouette&#10;&#10;Description automatically generated">
            <a:extLst>
              <a:ext uri="{FF2B5EF4-FFF2-40B4-BE49-F238E27FC236}">
                <a16:creationId xmlns:a16="http://schemas.microsoft.com/office/drawing/2014/main" id="{7442F02F-A352-1A38-66CE-DAD2B5897E4E}"/>
              </a:ext>
            </a:extLst>
          </p:cNvPr>
          <p:cNvPicPr>
            <a:picLocks noChangeAspect="1"/>
          </p:cNvPicPr>
          <p:nvPr/>
        </p:nvPicPr>
        <p:blipFill rotWithShape="1">
          <a:blip r:embed="rId3">
            <a:extLst>
              <a:ext uri="{28A0092B-C50C-407E-A947-70E740481C1C}">
                <a14:useLocalDpi xmlns:a14="http://schemas.microsoft.com/office/drawing/2010/main" val="0"/>
              </a:ext>
            </a:extLst>
          </a:blip>
          <a:srcRect t="28396"/>
          <a:stretch/>
        </p:blipFill>
        <p:spPr>
          <a:xfrm>
            <a:off x="2472601" y="1196752"/>
            <a:ext cx="7488832" cy="3569283"/>
          </a:xfrm>
          <a:prstGeom prst="rect">
            <a:avLst/>
          </a:prstGeom>
        </p:spPr>
      </p:pic>
      <p:sp>
        <p:nvSpPr>
          <p:cNvPr id="7" name="TextBox 6">
            <a:extLst>
              <a:ext uri="{FF2B5EF4-FFF2-40B4-BE49-F238E27FC236}">
                <a16:creationId xmlns:a16="http://schemas.microsoft.com/office/drawing/2014/main" id="{A6A2F0E5-C876-85B1-D81F-4E214DF0FB16}"/>
              </a:ext>
            </a:extLst>
          </p:cNvPr>
          <p:cNvSpPr txBox="1"/>
          <p:nvPr/>
        </p:nvSpPr>
        <p:spPr>
          <a:xfrm>
            <a:off x="5218417" y="4796867"/>
            <a:ext cx="2184730" cy="169277"/>
          </a:xfrm>
          <a:prstGeom prst="rect">
            <a:avLst/>
          </a:prstGeom>
          <a:noFill/>
        </p:spPr>
        <p:txBody>
          <a:bodyPr wrap="square">
            <a:spAutoFit/>
          </a:bodyPr>
          <a:lstStyle/>
          <a:p>
            <a:pPr algn="ctr"/>
            <a:r>
              <a:rPr lang="en-US" sz="500" dirty="0">
                <a:solidFill>
                  <a:srgbClr val="111111"/>
                </a:solidFill>
                <a:latin typeface="+mj-lt"/>
              </a:rPr>
              <a:t>P</a:t>
            </a:r>
            <a:r>
              <a:rPr lang="en-US" sz="500" b="0" i="0" dirty="0">
                <a:solidFill>
                  <a:srgbClr val="111111"/>
                </a:solidFill>
                <a:effectLst/>
                <a:latin typeface="+mj-lt"/>
              </a:rPr>
              <a:t>hoto by </a:t>
            </a:r>
            <a:r>
              <a:rPr lang="en-US" sz="500" b="0" i="0" dirty="0">
                <a:solidFill>
                  <a:srgbClr val="767676"/>
                </a:solidFill>
                <a:effectLst/>
                <a:latin typeface="+mj-lt"/>
                <a:hlinkClick r:id="rId4"/>
              </a:rPr>
              <a:t>Donald Giannatti</a:t>
            </a:r>
            <a:r>
              <a:rPr lang="en-US" sz="500" b="0" i="0" dirty="0">
                <a:solidFill>
                  <a:srgbClr val="111111"/>
                </a:solidFill>
                <a:effectLst/>
                <a:latin typeface="+mj-lt"/>
              </a:rPr>
              <a:t> on </a:t>
            </a:r>
            <a:r>
              <a:rPr lang="en-US" sz="500" b="0" i="0" dirty="0">
                <a:solidFill>
                  <a:srgbClr val="767676"/>
                </a:solidFill>
                <a:effectLst/>
                <a:latin typeface="+mj-lt"/>
                <a:hlinkClick r:id="rId5"/>
              </a:rPr>
              <a:t>Unsplash</a:t>
            </a:r>
            <a:endParaRPr lang="en-US" sz="500" dirty="0">
              <a:latin typeface="+mj-lt"/>
            </a:endParaRPr>
          </a:p>
        </p:txBody>
      </p:sp>
      <p:sp>
        <p:nvSpPr>
          <p:cNvPr id="8" name="Grafik 16">
            <a:extLst>
              <a:ext uri="{FF2B5EF4-FFF2-40B4-BE49-F238E27FC236}">
                <a16:creationId xmlns:a16="http://schemas.microsoft.com/office/drawing/2014/main" id="{3E41D320-A32D-30D9-AAEE-7FCE32E54538}"/>
              </a:ext>
            </a:extLst>
          </p:cNvPr>
          <p:cNvSpPr/>
          <p:nvPr/>
        </p:nvSpPr>
        <p:spPr>
          <a:xfrm>
            <a:off x="2700100" y="1508567"/>
            <a:ext cx="1787069" cy="384850"/>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rtlCol="0" anchor="ctr"/>
          <a:lstStyle/>
          <a:p>
            <a:pPr algn="ctr"/>
            <a:r>
              <a:rPr lang="de-DE" sz="1000" b="1" dirty="0">
                <a:solidFill>
                  <a:schemeClr val="bg1"/>
                </a:solidFill>
              </a:rPr>
              <a:t>mission analysis</a:t>
            </a:r>
          </a:p>
        </p:txBody>
      </p:sp>
      <p:sp>
        <p:nvSpPr>
          <p:cNvPr id="10" name="Grafik 16">
            <a:extLst>
              <a:ext uri="{FF2B5EF4-FFF2-40B4-BE49-F238E27FC236}">
                <a16:creationId xmlns:a16="http://schemas.microsoft.com/office/drawing/2014/main" id="{F3A122A2-3E78-D1D1-AB67-9AAD6EACE704}"/>
              </a:ext>
            </a:extLst>
          </p:cNvPr>
          <p:cNvSpPr/>
          <p:nvPr/>
        </p:nvSpPr>
        <p:spPr>
          <a:xfrm>
            <a:off x="4469329" y="1507668"/>
            <a:ext cx="1787069" cy="384850"/>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rtlCol="0" anchor="ctr"/>
          <a:lstStyle/>
          <a:p>
            <a:pPr algn="ctr"/>
            <a:r>
              <a:rPr lang="de-DE" sz="1000" b="1" dirty="0">
                <a:solidFill>
                  <a:schemeClr val="bg1"/>
                </a:solidFill>
              </a:rPr>
              <a:t>data acquisition</a:t>
            </a:r>
          </a:p>
        </p:txBody>
      </p:sp>
      <p:sp>
        <p:nvSpPr>
          <p:cNvPr id="11" name="Grafik 16">
            <a:extLst>
              <a:ext uri="{FF2B5EF4-FFF2-40B4-BE49-F238E27FC236}">
                <a16:creationId xmlns:a16="http://schemas.microsoft.com/office/drawing/2014/main" id="{4167A2CB-9D47-4691-0EA6-8F3070CE1376}"/>
              </a:ext>
            </a:extLst>
          </p:cNvPr>
          <p:cNvSpPr/>
          <p:nvPr/>
        </p:nvSpPr>
        <p:spPr>
          <a:xfrm>
            <a:off x="6270951" y="1507668"/>
            <a:ext cx="1787069" cy="384850"/>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rtlCol="0" anchor="ctr"/>
          <a:lstStyle/>
          <a:p>
            <a:pPr algn="ctr"/>
            <a:r>
              <a:rPr lang="de-DE" sz="1000" b="1" dirty="0">
                <a:solidFill>
                  <a:schemeClr val="bg1"/>
                </a:solidFill>
              </a:rPr>
              <a:t>raw data processing</a:t>
            </a:r>
          </a:p>
        </p:txBody>
      </p:sp>
      <p:sp>
        <p:nvSpPr>
          <p:cNvPr id="12" name="Grafik 16">
            <a:extLst>
              <a:ext uri="{FF2B5EF4-FFF2-40B4-BE49-F238E27FC236}">
                <a16:creationId xmlns:a16="http://schemas.microsoft.com/office/drawing/2014/main" id="{16B543B0-611E-B30C-23AF-1EFF61EF7528}"/>
              </a:ext>
            </a:extLst>
          </p:cNvPr>
          <p:cNvSpPr/>
          <p:nvPr/>
        </p:nvSpPr>
        <p:spPr>
          <a:xfrm>
            <a:off x="7991845" y="1507668"/>
            <a:ext cx="1787069" cy="384850"/>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rtlCol="0" anchor="ctr"/>
          <a:lstStyle/>
          <a:p>
            <a:pPr algn="ctr"/>
            <a:r>
              <a:rPr lang="de-DE" sz="1000" b="1" dirty="0">
                <a:solidFill>
                  <a:schemeClr val="bg1"/>
                </a:solidFill>
              </a:rPr>
              <a:t>data analysis</a:t>
            </a:r>
          </a:p>
        </p:txBody>
      </p:sp>
      <p:pic>
        <p:nvPicPr>
          <p:cNvPr id="14" name="Picture 2">
            <a:extLst>
              <a:ext uri="{FF2B5EF4-FFF2-40B4-BE49-F238E27FC236}">
                <a16:creationId xmlns:a16="http://schemas.microsoft.com/office/drawing/2014/main" id="{F63B0D14-D304-BDA2-3E33-514C37C16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663" y="6063973"/>
            <a:ext cx="1065113" cy="4313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B4B8DA40-2CE1-5D5E-F080-785814FE98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4467" y="6055108"/>
            <a:ext cx="864096" cy="4367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A unique career - IQM Quantum Computers">
            <a:extLst>
              <a:ext uri="{FF2B5EF4-FFF2-40B4-BE49-F238E27FC236}">
                <a16:creationId xmlns:a16="http://schemas.microsoft.com/office/drawing/2014/main" id="{7D5D6113-B6FD-523C-A651-D3A18C84589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8764254" y="6055267"/>
            <a:ext cx="1014660" cy="436774"/>
          </a:xfrm>
          <a:prstGeom prst="rect">
            <a:avLst/>
          </a:prstGeom>
          <a:noFill/>
          <a:ln>
            <a:noFill/>
          </a:ln>
        </p:spPr>
      </p:pic>
      <p:sp>
        <p:nvSpPr>
          <p:cNvPr id="4" name="Rechteck 5">
            <a:extLst>
              <a:ext uri="{FF2B5EF4-FFF2-40B4-BE49-F238E27FC236}">
                <a16:creationId xmlns:a16="http://schemas.microsoft.com/office/drawing/2014/main" id="{10444EDA-3409-0D0A-10ED-F359B6943C28}"/>
              </a:ext>
            </a:extLst>
          </p:cNvPr>
          <p:cNvSpPr/>
          <p:nvPr/>
        </p:nvSpPr>
        <p:spPr>
          <a:xfrm>
            <a:off x="1092834" y="5202579"/>
            <a:ext cx="10006331" cy="60723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2000" b="1" dirty="0">
                <a:solidFill>
                  <a:schemeClr val="tx1"/>
                </a:solidFill>
                <a:latin typeface="+mj-lt"/>
              </a:rPr>
              <a:t>QC4EO Study </a:t>
            </a:r>
            <a:r>
              <a:rPr lang="en-US" sz="2000" dirty="0">
                <a:solidFill>
                  <a:schemeClr val="tx1"/>
                </a:solidFill>
                <a:latin typeface="+mj-lt"/>
              </a:rPr>
              <a:t>technical reports: https://eo4society.esa.int/projects/qc4eo-study/</a:t>
            </a:r>
            <a:endParaRPr lang="en-US" sz="12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p:spTree>
    <p:extLst>
      <p:ext uri="{BB962C8B-B14F-4D97-AF65-F5344CB8AC3E}">
        <p14:creationId xmlns:p14="http://schemas.microsoft.com/office/powerpoint/2010/main" val="87757677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a:xfrm>
            <a:off x="360000" y="324000"/>
            <a:ext cx="11449050" cy="622451"/>
          </a:xfrm>
        </p:spPr>
        <p:txBody>
          <a:bodyPr/>
          <a:lstStyle/>
          <a:p>
            <a:r>
              <a:rPr lang="en-US" dirty="0"/>
              <a:t>Contributions to q</a:t>
            </a:r>
            <a:r>
              <a:rPr lang="en-US" noProof="0" dirty="0" err="1"/>
              <a:t>uantum</a:t>
            </a:r>
            <a:r>
              <a:rPr lang="en-US" noProof="0" dirty="0"/>
              <a:t> computing for Earth observation</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17</a:t>
            </a:fld>
            <a:endParaRPr lang="de-DE" dirty="0"/>
          </a:p>
        </p:txBody>
      </p:sp>
      <p:sp>
        <p:nvSpPr>
          <p:cNvPr id="18" name="Rechteck 5">
            <a:extLst>
              <a:ext uri="{FF2B5EF4-FFF2-40B4-BE49-F238E27FC236}">
                <a16:creationId xmlns:a16="http://schemas.microsoft.com/office/drawing/2014/main" id="{10CC06A6-97E9-9070-BAF1-1896C62E6AEF}"/>
              </a:ext>
            </a:extLst>
          </p:cNvPr>
          <p:cNvSpPr/>
          <p:nvPr/>
        </p:nvSpPr>
        <p:spPr>
          <a:xfrm>
            <a:off x="2279576" y="1556792"/>
            <a:ext cx="9528246" cy="4104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Acquisition planning for EO satellites</a:t>
            </a:r>
          </a:p>
          <a:p>
            <a:pPr algn="ctr">
              <a:spcAft>
                <a:spcPts val="600"/>
              </a:spcAft>
            </a:pPr>
            <a:r>
              <a:rPr lang="en-US" sz="1600" dirty="0">
                <a:solidFill>
                  <a:schemeClr val="tx1"/>
                </a:solidFill>
              </a:rPr>
              <a:t>Operational planning of satellite acquisition processes</a:t>
            </a:r>
          </a:p>
        </p:txBody>
      </p:sp>
      <p:pic>
        <p:nvPicPr>
          <p:cNvPr id="5" name="Picture 4">
            <a:extLst>
              <a:ext uri="{FF2B5EF4-FFF2-40B4-BE49-F238E27FC236}">
                <a16:creationId xmlns:a16="http://schemas.microsoft.com/office/drawing/2014/main" id="{04591B87-1D2B-3A7B-BE58-255B27281341}"/>
              </a:ext>
            </a:extLst>
          </p:cNvPr>
          <p:cNvPicPr>
            <a:picLocks noChangeAspect="1"/>
          </p:cNvPicPr>
          <p:nvPr/>
        </p:nvPicPr>
        <p:blipFill>
          <a:blip r:embed="rId3"/>
          <a:stretch>
            <a:fillRect/>
          </a:stretch>
        </p:blipFill>
        <p:spPr>
          <a:xfrm>
            <a:off x="3142136" y="2770383"/>
            <a:ext cx="2496565" cy="2356285"/>
          </a:xfrm>
          <a:prstGeom prst="rect">
            <a:avLst/>
          </a:prstGeom>
        </p:spPr>
      </p:pic>
      <p:graphicFrame>
        <p:nvGraphicFramePr>
          <p:cNvPr id="11" name="Table 10">
            <a:extLst>
              <a:ext uri="{FF2B5EF4-FFF2-40B4-BE49-F238E27FC236}">
                <a16:creationId xmlns:a16="http://schemas.microsoft.com/office/drawing/2014/main" id="{ADAEEE8E-EC0A-2600-CE3B-A59CA5B3C043}"/>
              </a:ext>
            </a:extLst>
          </p:cNvPr>
          <p:cNvGraphicFramePr>
            <a:graphicFrameLocks noGrp="1"/>
          </p:cNvGraphicFramePr>
          <p:nvPr>
            <p:extLst>
              <p:ext uri="{D42A27DB-BD31-4B8C-83A1-F6EECF244321}">
                <p14:modId xmlns:p14="http://schemas.microsoft.com/office/powerpoint/2010/main" val="1897994670"/>
              </p:ext>
            </p:extLst>
          </p:nvPr>
        </p:nvGraphicFramePr>
        <p:xfrm>
          <a:off x="2986262" y="5234680"/>
          <a:ext cx="2808312" cy="182880"/>
        </p:xfrm>
        <a:graphic>
          <a:graphicData uri="http://schemas.openxmlformats.org/drawingml/2006/table">
            <a:tbl>
              <a:tblPr firstRow="1" firstCol="1" bandRow="1">
                <a:tableStyleId>{5C22544A-7EE6-4342-B048-85BDC9FD1C3A}</a:tableStyleId>
              </a:tblPr>
              <a:tblGrid>
                <a:gridCol w="2808312">
                  <a:extLst>
                    <a:ext uri="{9D8B030D-6E8A-4147-A177-3AD203B41FA5}">
                      <a16:colId xmlns:a16="http://schemas.microsoft.com/office/drawing/2014/main" val="507525192"/>
                    </a:ext>
                  </a:extLst>
                </a:gridCol>
              </a:tblGrid>
              <a:tr h="178610">
                <a:tc>
                  <a:txBody>
                    <a:bodyPr/>
                    <a:lstStyle/>
                    <a:p>
                      <a:pPr marL="0" marR="0" algn="just">
                        <a:spcBef>
                          <a:spcPts val="1200"/>
                        </a:spcBef>
                        <a:spcAft>
                          <a:spcPts val="0"/>
                        </a:spcAft>
                      </a:pPr>
                      <a:r>
                        <a:rPr lang="en-US" sz="600" b="0" dirty="0">
                          <a:solidFill>
                            <a:schemeClr val="tx1"/>
                          </a:solidFill>
                          <a:effectLst/>
                        </a:rPr>
                        <a:t>Stollenwerk, Tobias, et al. "Image Acquisition Planning for Earth Observation Satellites with a Quantum Annealer." arXiv preprint arXiv:2006.09724 (2020).</a:t>
                      </a:r>
                      <a:endParaRPr lang="en-US" sz="3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7907879"/>
                  </a:ext>
                </a:extLst>
              </a:tr>
            </a:tbl>
          </a:graphicData>
        </a:graphic>
      </p:graphicFrame>
      <p:sp>
        <p:nvSpPr>
          <p:cNvPr id="4" name="Grafik 16">
            <a:extLst>
              <a:ext uri="{FF2B5EF4-FFF2-40B4-BE49-F238E27FC236}">
                <a16:creationId xmlns:a16="http://schemas.microsoft.com/office/drawing/2014/main" id="{C4782964-AC72-BCDA-8ABE-71D19D638115}"/>
              </a:ext>
            </a:extLst>
          </p:cNvPr>
          <p:cNvSpPr/>
          <p:nvPr/>
        </p:nvSpPr>
        <p:spPr>
          <a:xfrm rot="5400000">
            <a:off x="637617" y="160293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Mission</a:t>
            </a:r>
          </a:p>
          <a:p>
            <a:pPr algn="ctr"/>
            <a:r>
              <a:rPr lang="de-DE" sz="1000" b="1" dirty="0">
                <a:solidFill>
                  <a:schemeClr val="bg1"/>
                </a:solidFill>
              </a:rPr>
              <a:t>analysis</a:t>
            </a:r>
          </a:p>
        </p:txBody>
      </p:sp>
      <p:sp>
        <p:nvSpPr>
          <p:cNvPr id="6" name="Grafik 16">
            <a:extLst>
              <a:ext uri="{FF2B5EF4-FFF2-40B4-BE49-F238E27FC236}">
                <a16:creationId xmlns:a16="http://schemas.microsoft.com/office/drawing/2014/main" id="{DAE3221C-3A43-EE50-AE9A-553C9B8BA4FA}"/>
              </a:ext>
            </a:extLst>
          </p:cNvPr>
          <p:cNvSpPr/>
          <p:nvPr/>
        </p:nvSpPr>
        <p:spPr>
          <a:xfrm rot="5400000">
            <a:off x="647743" y="2630713"/>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vert="vert270" rtlCol="0" anchor="ctr"/>
          <a:lstStyle/>
          <a:p>
            <a:pPr algn="ctr"/>
            <a:r>
              <a:rPr lang="de-DE" sz="1000" b="1" dirty="0">
                <a:solidFill>
                  <a:schemeClr val="bg1"/>
                </a:solidFill>
              </a:rPr>
              <a:t>Data acquisition</a:t>
            </a:r>
          </a:p>
        </p:txBody>
      </p:sp>
      <p:sp>
        <p:nvSpPr>
          <p:cNvPr id="9" name="Grafik 16">
            <a:extLst>
              <a:ext uri="{FF2B5EF4-FFF2-40B4-BE49-F238E27FC236}">
                <a16:creationId xmlns:a16="http://schemas.microsoft.com/office/drawing/2014/main" id="{60406123-ADFC-EFBF-6EDD-F64893D874C6}"/>
              </a:ext>
            </a:extLst>
          </p:cNvPr>
          <p:cNvSpPr/>
          <p:nvPr/>
        </p:nvSpPr>
        <p:spPr>
          <a:xfrm rot="5400000">
            <a:off x="649871" y="3658491"/>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Raw data processing</a:t>
            </a:r>
          </a:p>
        </p:txBody>
      </p:sp>
      <p:sp>
        <p:nvSpPr>
          <p:cNvPr id="10" name="Grafik 16">
            <a:extLst>
              <a:ext uri="{FF2B5EF4-FFF2-40B4-BE49-F238E27FC236}">
                <a16:creationId xmlns:a16="http://schemas.microsoft.com/office/drawing/2014/main" id="{3697E3FD-552D-AE74-7965-6ED1F848B146}"/>
              </a:ext>
            </a:extLst>
          </p:cNvPr>
          <p:cNvSpPr/>
          <p:nvPr/>
        </p:nvSpPr>
        <p:spPr>
          <a:xfrm rot="5400000">
            <a:off x="647743" y="468509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Data</a:t>
            </a:r>
          </a:p>
          <a:p>
            <a:pPr algn="ctr"/>
            <a:r>
              <a:rPr lang="de-DE" sz="1000" b="1" dirty="0">
                <a:solidFill>
                  <a:schemeClr val="bg1"/>
                </a:solidFill>
              </a:rPr>
              <a:t>analysis</a:t>
            </a:r>
          </a:p>
        </p:txBody>
      </p:sp>
      <p:pic>
        <p:nvPicPr>
          <p:cNvPr id="13" name="Picture 12">
            <a:extLst>
              <a:ext uri="{FF2B5EF4-FFF2-40B4-BE49-F238E27FC236}">
                <a16:creationId xmlns:a16="http://schemas.microsoft.com/office/drawing/2014/main" id="{A2BF1A01-3336-4F90-5CF9-32D84E63F6F3}"/>
              </a:ext>
            </a:extLst>
          </p:cNvPr>
          <p:cNvPicPr>
            <a:picLocks noChangeAspect="1"/>
          </p:cNvPicPr>
          <p:nvPr/>
        </p:nvPicPr>
        <p:blipFill>
          <a:blip r:embed="rId4"/>
          <a:stretch>
            <a:fillRect/>
          </a:stretch>
        </p:blipFill>
        <p:spPr>
          <a:xfrm>
            <a:off x="6286773" y="3174251"/>
            <a:ext cx="4841936" cy="1548547"/>
          </a:xfrm>
          <a:prstGeom prst="rect">
            <a:avLst/>
          </a:prstGeom>
        </p:spPr>
      </p:pic>
      <p:sp>
        <p:nvSpPr>
          <p:cNvPr id="19" name="TextBox 18">
            <a:extLst>
              <a:ext uri="{FF2B5EF4-FFF2-40B4-BE49-F238E27FC236}">
                <a16:creationId xmlns:a16="http://schemas.microsoft.com/office/drawing/2014/main" id="{CB8B0BDC-FE5A-76F6-1512-672898338F91}"/>
              </a:ext>
            </a:extLst>
          </p:cNvPr>
          <p:cNvSpPr txBox="1"/>
          <p:nvPr/>
        </p:nvSpPr>
        <p:spPr>
          <a:xfrm>
            <a:off x="6178290" y="4830810"/>
            <a:ext cx="4998395" cy="276999"/>
          </a:xfrm>
          <a:prstGeom prst="rect">
            <a:avLst/>
          </a:prstGeom>
          <a:noFill/>
        </p:spPr>
        <p:txBody>
          <a:bodyPr wrap="square">
            <a:spAutoFit/>
          </a:bodyPr>
          <a:lstStyle/>
          <a:p>
            <a:r>
              <a:rPr lang="en-US" sz="600" dirty="0">
                <a:effectLst/>
                <a:latin typeface="Arial" panose="020B0604020202020204" pitchFamily="34" charset="0"/>
                <a:ea typeface="Times New Roman" panose="02020603050405020304" pitchFamily="18" charset="0"/>
                <a:cs typeface="Times New Roman" panose="02020603050405020304" pitchFamily="18" charset="0"/>
              </a:rPr>
              <a:t>Rainjonneau, Serge, et al. “Quantum Algorithms applied to Satellite Mission Planning for Earth Observation” submitted to IEEE JOURNAL OF SELECTED TOPICS IN APPLIED EARTH OBSERVATIONS AND REMOTE SENSING (2023) and arXiv preprint arXiv:2302.07181v1 (2023).</a:t>
            </a:r>
            <a:endParaRPr lang="en-US" sz="600" dirty="0"/>
          </a:p>
        </p:txBody>
      </p:sp>
      <p:pic>
        <p:nvPicPr>
          <p:cNvPr id="12" name="Picture 11" descr="An Introduction To Surrogate Optimization: Intuition, illustration ...">
            <a:extLst>
              <a:ext uri="{FF2B5EF4-FFF2-40B4-BE49-F238E27FC236}">
                <a16:creationId xmlns:a16="http://schemas.microsoft.com/office/drawing/2014/main" id="{872BA755-1329-144B-5A24-4D91D59AB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6520" y="1241100"/>
            <a:ext cx="1187566" cy="6313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8" descr="Layerwise learning for Quantum Neural Networks — The TensorFlow Blog">
            <a:extLst>
              <a:ext uri="{FF2B5EF4-FFF2-40B4-BE49-F238E27FC236}">
                <a16:creationId xmlns:a16="http://schemas.microsoft.com/office/drawing/2014/main" id="{49BE64AC-DC16-78F9-42DC-307D8038D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3628" y="2004238"/>
            <a:ext cx="1190458" cy="6120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03414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18</a:t>
            </a:fld>
            <a:endParaRPr lang="de-DE" dirty="0"/>
          </a:p>
        </p:txBody>
      </p:sp>
      <p:sp>
        <p:nvSpPr>
          <p:cNvPr id="7" name="Rechteck 5">
            <a:extLst>
              <a:ext uri="{FF2B5EF4-FFF2-40B4-BE49-F238E27FC236}">
                <a16:creationId xmlns:a16="http://schemas.microsoft.com/office/drawing/2014/main" id="{F59D2FD0-03C7-25C8-EC71-D91CEA41ACAC}"/>
              </a:ext>
            </a:extLst>
          </p:cNvPr>
          <p:cNvSpPr/>
          <p:nvPr/>
        </p:nvSpPr>
        <p:spPr>
          <a:xfrm>
            <a:off x="6994448" y="1556792"/>
            <a:ext cx="4358136" cy="40324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Bundle adjustment</a:t>
            </a:r>
          </a:p>
          <a:p>
            <a:pPr algn="ctr">
              <a:spcAft>
                <a:spcPts val="600"/>
              </a:spcAft>
            </a:pPr>
            <a:r>
              <a:rPr lang="en-US" sz="1600" dirty="0" err="1">
                <a:solidFill>
                  <a:schemeClr val="tx1"/>
                </a:solidFill>
                <a:latin typeface="+mj-lt"/>
              </a:rPr>
              <a:t>Keypoint</a:t>
            </a:r>
            <a:r>
              <a:rPr lang="en-US" sz="1600" dirty="0">
                <a:solidFill>
                  <a:schemeClr val="tx1"/>
                </a:solidFill>
                <a:latin typeface="+mj-lt"/>
              </a:rPr>
              <a:t> extraction and feature matching for data fusion of images taken from different points of view</a:t>
            </a:r>
            <a:endParaRPr lang="en-US" sz="1400" dirty="0">
              <a:solidFill>
                <a:schemeClr val="tx1"/>
              </a:solidFill>
              <a:latin typeface="+mj-lt"/>
            </a:endParaRPr>
          </a:p>
          <a:p>
            <a:pPr algn="ctr">
              <a:spcAft>
                <a:spcPts val="600"/>
              </a:spcAft>
            </a:pPr>
            <a:endParaRPr lang="en-US" sz="1400" dirty="0">
              <a:solidFill>
                <a:schemeClr val="tx1"/>
              </a:solidFill>
              <a:latin typeface="+mj-lt"/>
            </a:endParaRPr>
          </a:p>
          <a:p>
            <a:pPr algn="ctr">
              <a:spcAft>
                <a:spcPts val="600"/>
              </a:spcAft>
            </a:pPr>
            <a:endParaRPr lang="en-US" sz="14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p:pic>
        <p:nvPicPr>
          <p:cNvPr id="13" name="Picture 12">
            <a:extLst>
              <a:ext uri="{FF2B5EF4-FFF2-40B4-BE49-F238E27FC236}">
                <a16:creationId xmlns:a16="http://schemas.microsoft.com/office/drawing/2014/main" id="{C9099514-B598-BE7B-A18F-F9F99A789311}"/>
              </a:ext>
            </a:extLst>
          </p:cNvPr>
          <p:cNvPicPr>
            <a:picLocks noChangeAspect="1"/>
          </p:cNvPicPr>
          <p:nvPr/>
        </p:nvPicPr>
        <p:blipFill rotWithShape="1">
          <a:blip r:embed="rId3"/>
          <a:srcRect t="2965"/>
          <a:stretch/>
        </p:blipFill>
        <p:spPr>
          <a:xfrm>
            <a:off x="7320136" y="3140968"/>
            <a:ext cx="3677163" cy="1525238"/>
          </a:xfrm>
          <a:prstGeom prst="rect">
            <a:avLst/>
          </a:prstGeom>
        </p:spPr>
      </p:pic>
      <p:sp>
        <p:nvSpPr>
          <p:cNvPr id="16" name="TextBox 15">
            <a:extLst>
              <a:ext uri="{FF2B5EF4-FFF2-40B4-BE49-F238E27FC236}">
                <a16:creationId xmlns:a16="http://schemas.microsoft.com/office/drawing/2014/main" id="{9C88A789-A3A9-628B-2973-BD5E090BB9F4}"/>
              </a:ext>
            </a:extLst>
          </p:cNvPr>
          <p:cNvSpPr txBox="1"/>
          <p:nvPr/>
        </p:nvSpPr>
        <p:spPr>
          <a:xfrm>
            <a:off x="7238656" y="4769424"/>
            <a:ext cx="3904049" cy="276999"/>
          </a:xfrm>
          <a:prstGeom prst="rect">
            <a:avLst/>
          </a:prstGeom>
          <a:noFill/>
        </p:spPr>
        <p:txBody>
          <a:bodyPr wrap="square">
            <a:spAutoFit/>
          </a:bodyPr>
          <a:lstStyle/>
          <a:p>
            <a:r>
              <a:rPr lang="en-US" sz="600" dirty="0">
                <a:effectLst/>
                <a:latin typeface="Arial" panose="020B0604020202020204" pitchFamily="34" charset="0"/>
                <a:ea typeface="Times New Roman" panose="02020603050405020304" pitchFamily="18" charset="0"/>
                <a:cs typeface="Times New Roman" panose="02020603050405020304" pitchFamily="18" charset="0"/>
              </a:rPr>
              <a:t>Nico Piatkowski, Thore Gerlach, Romain Hugues, Rafet Sifa, Christian Bauckhage, Frederic Barbaresco, “Towards Bundle Adjustment for Satellite Imaging via Quantum Machine Learning”, arXiv:2204.11133 (2022).</a:t>
            </a:r>
            <a:endParaRPr lang="en-US" sz="600" dirty="0"/>
          </a:p>
        </p:txBody>
      </p:sp>
      <p:sp>
        <p:nvSpPr>
          <p:cNvPr id="12" name="Grafik 16">
            <a:extLst>
              <a:ext uri="{FF2B5EF4-FFF2-40B4-BE49-F238E27FC236}">
                <a16:creationId xmlns:a16="http://schemas.microsoft.com/office/drawing/2014/main" id="{CABFC8F2-B49D-13DE-DB83-2C6501D53F0C}"/>
              </a:ext>
            </a:extLst>
          </p:cNvPr>
          <p:cNvSpPr/>
          <p:nvPr/>
        </p:nvSpPr>
        <p:spPr>
          <a:xfrm rot="5400000">
            <a:off x="637617" y="160293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Mission</a:t>
            </a:r>
          </a:p>
          <a:p>
            <a:pPr algn="ctr"/>
            <a:r>
              <a:rPr lang="de-DE" sz="1000" b="1" dirty="0">
                <a:solidFill>
                  <a:schemeClr val="bg1"/>
                </a:solidFill>
              </a:rPr>
              <a:t>analysis</a:t>
            </a:r>
          </a:p>
        </p:txBody>
      </p:sp>
      <p:sp>
        <p:nvSpPr>
          <p:cNvPr id="14" name="Grafik 16">
            <a:extLst>
              <a:ext uri="{FF2B5EF4-FFF2-40B4-BE49-F238E27FC236}">
                <a16:creationId xmlns:a16="http://schemas.microsoft.com/office/drawing/2014/main" id="{425EB44C-AAEA-C73D-F280-8040508F9D3E}"/>
              </a:ext>
            </a:extLst>
          </p:cNvPr>
          <p:cNvSpPr/>
          <p:nvPr/>
        </p:nvSpPr>
        <p:spPr>
          <a:xfrm rot="5400000">
            <a:off x="647743" y="2630713"/>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Data acquisition</a:t>
            </a:r>
          </a:p>
        </p:txBody>
      </p:sp>
      <p:sp>
        <p:nvSpPr>
          <p:cNvPr id="17" name="Grafik 16">
            <a:extLst>
              <a:ext uri="{FF2B5EF4-FFF2-40B4-BE49-F238E27FC236}">
                <a16:creationId xmlns:a16="http://schemas.microsoft.com/office/drawing/2014/main" id="{396E2C15-B4D8-0C19-A008-55ED36CDF9F1}"/>
              </a:ext>
            </a:extLst>
          </p:cNvPr>
          <p:cNvSpPr/>
          <p:nvPr/>
        </p:nvSpPr>
        <p:spPr>
          <a:xfrm rot="5400000">
            <a:off x="649871" y="3658491"/>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vert="vert270" rtlCol="0" anchor="ctr"/>
          <a:lstStyle/>
          <a:p>
            <a:pPr algn="ctr"/>
            <a:r>
              <a:rPr lang="de-DE" sz="1000" b="1" dirty="0">
                <a:solidFill>
                  <a:schemeClr val="bg1"/>
                </a:solidFill>
              </a:rPr>
              <a:t>Raw data processing</a:t>
            </a:r>
          </a:p>
        </p:txBody>
      </p:sp>
      <p:sp>
        <p:nvSpPr>
          <p:cNvPr id="19" name="Grafik 16">
            <a:extLst>
              <a:ext uri="{FF2B5EF4-FFF2-40B4-BE49-F238E27FC236}">
                <a16:creationId xmlns:a16="http://schemas.microsoft.com/office/drawing/2014/main" id="{6DF7EA28-0C9D-8F90-7D3B-CDC823D671D1}"/>
              </a:ext>
            </a:extLst>
          </p:cNvPr>
          <p:cNvSpPr/>
          <p:nvPr/>
        </p:nvSpPr>
        <p:spPr>
          <a:xfrm rot="5400000">
            <a:off x="647743" y="468509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Data</a:t>
            </a:r>
          </a:p>
          <a:p>
            <a:pPr algn="ctr"/>
            <a:r>
              <a:rPr lang="de-DE" sz="1000" b="1" dirty="0">
                <a:solidFill>
                  <a:schemeClr val="bg1"/>
                </a:solidFill>
              </a:rPr>
              <a:t>analysis</a:t>
            </a:r>
          </a:p>
        </p:txBody>
      </p:sp>
      <mc:AlternateContent xmlns:mc="http://schemas.openxmlformats.org/markup-compatibility/2006" xmlns:a14="http://schemas.microsoft.com/office/drawing/2010/main">
        <mc:Choice Requires="a14">
          <p:sp>
            <p:nvSpPr>
              <p:cNvPr id="20" name="Rechteck 5">
                <a:extLst>
                  <a:ext uri="{FF2B5EF4-FFF2-40B4-BE49-F238E27FC236}">
                    <a16:creationId xmlns:a16="http://schemas.microsoft.com/office/drawing/2014/main" id="{81ECC82B-14EB-A428-2388-23C7737CD73C}"/>
                  </a:ext>
                </a:extLst>
              </p:cNvPr>
              <p:cNvSpPr/>
              <p:nvPr/>
            </p:nvSpPr>
            <p:spPr>
              <a:xfrm>
                <a:off x="2279576" y="1556792"/>
                <a:ext cx="4358136" cy="40324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InSAR phase unwrapping</a:t>
                </a:r>
              </a:p>
              <a:p>
                <a:pPr algn="ctr">
                  <a:spcAft>
                    <a:spcPts val="600"/>
                  </a:spcAft>
                </a:pPr>
                <a:r>
                  <a:rPr lang="en-US" sz="1600" dirty="0">
                    <a:solidFill>
                      <a:schemeClr val="tx1"/>
                    </a:solidFill>
                  </a:rPr>
                  <a:t>Generation of 3D topography maps from modulo 2</a:t>
                </a:r>
                <a14:m>
                  <m:oMath xmlns:m="http://schemas.openxmlformats.org/officeDocument/2006/math">
                    <m:r>
                      <a:rPr lang="en-US" sz="1600" b="0" i="1" smtClean="0">
                        <a:solidFill>
                          <a:schemeClr val="tx1"/>
                        </a:solidFill>
                        <a:latin typeface="Cambria Math" panose="02040503050406030204" pitchFamily="18" charset="0"/>
                      </a:rPr>
                      <m:t>𝜋</m:t>
                    </m:r>
                  </m:oMath>
                </a14:m>
                <a:r>
                  <a:rPr lang="en-US" sz="1200" dirty="0">
                    <a:solidFill>
                      <a:schemeClr val="tx1"/>
                    </a:solidFill>
                  </a:rPr>
                  <a:t> </a:t>
                </a:r>
                <a:r>
                  <a:rPr lang="en-US" sz="1600" dirty="0">
                    <a:solidFill>
                      <a:schemeClr val="tx1"/>
                    </a:solidFill>
                  </a:rPr>
                  <a:t>phase maps</a:t>
                </a:r>
                <a:endParaRPr lang="en-US" sz="1200" dirty="0">
                  <a:solidFill>
                    <a:schemeClr val="tx1"/>
                  </a:solidFill>
                </a:endParaRPr>
              </a:p>
              <a:p>
                <a:pPr algn="ctr">
                  <a:spcAft>
                    <a:spcPts val="600"/>
                  </a:spcAft>
                </a:pPr>
                <a:endParaRPr lang="pt-BR" sz="1200" dirty="0">
                  <a:solidFill>
                    <a:schemeClr val="tx1"/>
                  </a:solidFill>
                </a:endParaRPr>
              </a:p>
            </p:txBody>
          </p:sp>
        </mc:Choice>
        <mc:Fallback xmlns="">
          <p:sp>
            <p:nvSpPr>
              <p:cNvPr id="20" name="Rechteck 5">
                <a:extLst>
                  <a:ext uri="{FF2B5EF4-FFF2-40B4-BE49-F238E27FC236}">
                    <a16:creationId xmlns:a16="http://schemas.microsoft.com/office/drawing/2014/main" id="{81ECC82B-14EB-A428-2388-23C7737CD73C}"/>
                  </a:ext>
                </a:extLst>
              </p:cNvPr>
              <p:cNvSpPr>
                <a:spLocks noRot="1" noChangeAspect="1" noMove="1" noResize="1" noEditPoints="1" noAdjustHandles="1" noChangeArrowheads="1" noChangeShapeType="1" noTextEdit="1"/>
              </p:cNvSpPr>
              <p:nvPr/>
            </p:nvSpPr>
            <p:spPr>
              <a:xfrm>
                <a:off x="2279576" y="1556792"/>
                <a:ext cx="4358136" cy="4032448"/>
              </a:xfrm>
              <a:prstGeom prst="rect">
                <a:avLst/>
              </a:prstGeom>
              <a:blipFill>
                <a:blip r:embed="rId4"/>
                <a:stretch>
                  <a:fillRect/>
                </a:stretch>
              </a:blipFill>
              <a:ln>
                <a:noFill/>
              </a:ln>
            </p:spPr>
            <p:txBody>
              <a:bodyPr/>
              <a:lstStyle/>
              <a:p>
                <a:r>
                  <a:rPr lang="en-US">
                    <a:noFill/>
                  </a:rPr>
                  <a:t> </a:t>
                </a:r>
              </a:p>
            </p:txBody>
          </p:sp>
        </mc:Fallback>
      </mc:AlternateContent>
      <p:pic>
        <p:nvPicPr>
          <p:cNvPr id="22" name="Picture 21">
            <a:extLst>
              <a:ext uri="{FF2B5EF4-FFF2-40B4-BE49-F238E27FC236}">
                <a16:creationId xmlns:a16="http://schemas.microsoft.com/office/drawing/2014/main" id="{115CF37B-7AB7-9AFB-0BE1-6622172D3277}"/>
              </a:ext>
            </a:extLst>
          </p:cNvPr>
          <p:cNvPicPr>
            <a:picLocks noChangeAspect="1"/>
          </p:cNvPicPr>
          <p:nvPr/>
        </p:nvPicPr>
        <p:blipFill>
          <a:blip r:embed="rId5"/>
          <a:stretch>
            <a:fillRect/>
          </a:stretch>
        </p:blipFill>
        <p:spPr>
          <a:xfrm>
            <a:off x="2893374" y="2777952"/>
            <a:ext cx="3130539" cy="2368392"/>
          </a:xfrm>
          <a:prstGeom prst="rect">
            <a:avLst/>
          </a:prstGeom>
        </p:spPr>
      </p:pic>
      <p:sp>
        <p:nvSpPr>
          <p:cNvPr id="24" name="TextBox 23">
            <a:extLst>
              <a:ext uri="{FF2B5EF4-FFF2-40B4-BE49-F238E27FC236}">
                <a16:creationId xmlns:a16="http://schemas.microsoft.com/office/drawing/2014/main" id="{4F51EAFC-1249-58FA-6303-30F0527C75B9}"/>
              </a:ext>
            </a:extLst>
          </p:cNvPr>
          <p:cNvSpPr txBox="1"/>
          <p:nvPr/>
        </p:nvSpPr>
        <p:spPr>
          <a:xfrm>
            <a:off x="2728323" y="5221041"/>
            <a:ext cx="3696072" cy="276999"/>
          </a:xfrm>
          <a:prstGeom prst="rect">
            <a:avLst/>
          </a:prstGeom>
          <a:noFill/>
        </p:spPr>
        <p:txBody>
          <a:bodyPr wrap="square">
            <a:spAutoFit/>
          </a:bodyPr>
          <a:lstStyle/>
          <a:p>
            <a:r>
              <a:rPr lang="en-US" sz="600" dirty="0"/>
              <a:t>Kelany, K. A. H., Dimopoulos, N., Adolphs, C. P. J., Barabadi, B., &amp; Baniasadi, A. (n.d.). </a:t>
            </a:r>
            <a:r>
              <a:rPr lang="en-US" sz="600" i="1" dirty="0"/>
              <a:t>Quantum Annealing Approaches to the Phase-Unwrapping Problem in Synthetic-Aperture Radar Imaging</a:t>
            </a:r>
            <a:r>
              <a:rPr lang="en-US" sz="600" dirty="0"/>
              <a:t>.</a:t>
            </a:r>
          </a:p>
        </p:txBody>
      </p:sp>
      <p:pic>
        <p:nvPicPr>
          <p:cNvPr id="4" name="Picture 3" descr="An Introduction To Surrogate Optimization: Intuition, illustration ...">
            <a:extLst>
              <a:ext uri="{FF2B5EF4-FFF2-40B4-BE49-F238E27FC236}">
                <a16:creationId xmlns:a16="http://schemas.microsoft.com/office/drawing/2014/main" id="{093995BF-96EC-72CB-A4CF-6CDC823F0F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5655" y="1259375"/>
            <a:ext cx="1187566" cy="6313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An Introduction To Surrogate Optimization: Intuition, illustration ...">
            <a:extLst>
              <a:ext uri="{FF2B5EF4-FFF2-40B4-BE49-F238E27FC236}">
                <a16:creationId xmlns:a16="http://schemas.microsoft.com/office/drawing/2014/main" id="{CD94F94C-C20D-58D9-2F69-2BEB81FED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5843" y="1218961"/>
            <a:ext cx="1187566" cy="6313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Titel 1">
            <a:extLst>
              <a:ext uri="{FF2B5EF4-FFF2-40B4-BE49-F238E27FC236}">
                <a16:creationId xmlns:a16="http://schemas.microsoft.com/office/drawing/2014/main" id="{B75466D4-F51C-F07E-D47F-D4040A940013}"/>
              </a:ext>
            </a:extLst>
          </p:cNvPr>
          <p:cNvSpPr>
            <a:spLocks noGrp="1"/>
          </p:cNvSpPr>
          <p:nvPr>
            <p:ph type="title"/>
          </p:nvPr>
        </p:nvSpPr>
        <p:spPr>
          <a:xfrm>
            <a:off x="360363" y="323850"/>
            <a:ext cx="11449050" cy="1125538"/>
          </a:xfrm>
        </p:spPr>
        <p:txBody>
          <a:bodyPr/>
          <a:lstStyle/>
          <a:p>
            <a:r>
              <a:rPr lang="en-US" dirty="0"/>
              <a:t>Contributions to q</a:t>
            </a:r>
            <a:r>
              <a:rPr lang="en-US" noProof="0" dirty="0" err="1"/>
              <a:t>uantum</a:t>
            </a:r>
            <a:r>
              <a:rPr lang="en-US" noProof="0" dirty="0"/>
              <a:t> computing for Earth observation</a:t>
            </a:r>
          </a:p>
        </p:txBody>
      </p:sp>
    </p:spTree>
    <p:extLst>
      <p:ext uri="{BB962C8B-B14F-4D97-AF65-F5344CB8AC3E}">
        <p14:creationId xmlns:p14="http://schemas.microsoft.com/office/powerpoint/2010/main" val="134842558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5">
            <a:extLst>
              <a:ext uri="{FF2B5EF4-FFF2-40B4-BE49-F238E27FC236}">
                <a16:creationId xmlns:a16="http://schemas.microsoft.com/office/drawing/2014/main" id="{094B544D-2C63-3D5E-FCB8-4E1CF1048D22}"/>
              </a:ext>
            </a:extLst>
          </p:cNvPr>
          <p:cNvSpPr/>
          <p:nvPr/>
        </p:nvSpPr>
        <p:spPr>
          <a:xfrm>
            <a:off x="7029498" y="1558476"/>
            <a:ext cx="4543070" cy="40030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Semantic segmentation</a:t>
            </a:r>
          </a:p>
          <a:p>
            <a:pPr algn="ctr">
              <a:spcAft>
                <a:spcPts val="600"/>
              </a:spcAft>
            </a:pPr>
            <a:r>
              <a:rPr lang="en-US" sz="1600" dirty="0">
                <a:solidFill>
                  <a:schemeClr val="tx1"/>
                </a:solidFill>
              </a:rPr>
              <a:t>Supervised pixel-based or region-based kernel methods (quantum kernels, quantum SVM) </a:t>
            </a:r>
            <a:endParaRPr lang="pt-BR" sz="1200" dirty="0">
              <a:solidFill>
                <a:schemeClr val="tx1"/>
              </a:solidFill>
            </a:endParaRPr>
          </a:p>
        </p:txBody>
      </p:sp>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Contributions to quantum computing for Earth observation</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19</a:t>
            </a:fld>
            <a:endParaRPr lang="de-DE" dirty="0"/>
          </a:p>
        </p:txBody>
      </p:sp>
      <p:sp>
        <p:nvSpPr>
          <p:cNvPr id="18" name="Rechteck 5">
            <a:extLst>
              <a:ext uri="{FF2B5EF4-FFF2-40B4-BE49-F238E27FC236}">
                <a16:creationId xmlns:a16="http://schemas.microsoft.com/office/drawing/2014/main" id="{10CC06A6-97E9-9070-BAF1-1896C62E6AEF}"/>
              </a:ext>
            </a:extLst>
          </p:cNvPr>
          <p:cNvSpPr/>
          <p:nvPr/>
        </p:nvSpPr>
        <p:spPr>
          <a:xfrm>
            <a:off x="2025843" y="1558476"/>
            <a:ext cx="4609316" cy="40030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Event detection</a:t>
            </a:r>
          </a:p>
          <a:p>
            <a:pPr algn="ctr">
              <a:spcAft>
                <a:spcPts val="600"/>
              </a:spcAft>
            </a:pPr>
            <a:r>
              <a:rPr lang="en-US" sz="1600" dirty="0">
                <a:solidFill>
                  <a:schemeClr val="tx1"/>
                </a:solidFill>
              </a:rPr>
              <a:t>Supervised training of hybrid quantum convolutional neural networks on multispectral image datasets</a:t>
            </a:r>
            <a:endParaRPr lang="pt-BR" sz="1200" dirty="0">
              <a:solidFill>
                <a:schemeClr val="tx1"/>
              </a:solidFill>
            </a:endParaRPr>
          </a:p>
        </p:txBody>
      </p:sp>
      <p:pic>
        <p:nvPicPr>
          <p:cNvPr id="12" name="Picture 11">
            <a:extLst>
              <a:ext uri="{FF2B5EF4-FFF2-40B4-BE49-F238E27FC236}">
                <a16:creationId xmlns:a16="http://schemas.microsoft.com/office/drawing/2014/main" id="{61F7A358-801F-0E90-2A00-3E4CD4A6FBA6}"/>
              </a:ext>
            </a:extLst>
          </p:cNvPr>
          <p:cNvPicPr>
            <a:picLocks noChangeAspect="1"/>
          </p:cNvPicPr>
          <p:nvPr/>
        </p:nvPicPr>
        <p:blipFill>
          <a:blip r:embed="rId3"/>
          <a:stretch>
            <a:fillRect/>
          </a:stretch>
        </p:blipFill>
        <p:spPr>
          <a:xfrm>
            <a:off x="2639617" y="3046206"/>
            <a:ext cx="3384376" cy="1663036"/>
          </a:xfrm>
          <a:prstGeom prst="rect">
            <a:avLst/>
          </a:prstGeom>
        </p:spPr>
      </p:pic>
      <p:sp>
        <p:nvSpPr>
          <p:cNvPr id="19" name="TextBox 18">
            <a:extLst>
              <a:ext uri="{FF2B5EF4-FFF2-40B4-BE49-F238E27FC236}">
                <a16:creationId xmlns:a16="http://schemas.microsoft.com/office/drawing/2014/main" id="{212CB51A-6271-7460-7F44-1A567016E201}"/>
              </a:ext>
            </a:extLst>
          </p:cNvPr>
          <p:cNvSpPr txBox="1"/>
          <p:nvPr/>
        </p:nvSpPr>
        <p:spPr>
          <a:xfrm>
            <a:off x="2567608" y="4787860"/>
            <a:ext cx="3600400" cy="369332"/>
          </a:xfrm>
          <a:prstGeom prst="rect">
            <a:avLst/>
          </a:prstGeom>
          <a:noFill/>
        </p:spPr>
        <p:txBody>
          <a:bodyPr wrap="square">
            <a:spAutoFit/>
          </a:bodyPr>
          <a:lstStyle/>
          <a:p>
            <a:r>
              <a:rPr lang="en-US" sz="600" dirty="0"/>
              <a:t>A. Sebastianelli, D. A. Zaidenberg, D. Spiller, B. L. Saux, and S. L. Ullo, “On Circuit-Based Hybrid Quantum Neural Networks for Remote Sensing Imagery Classification,” IEEE Journal of Selected Topics in Applied Earth Observations and Remote Sensing, vol. 15, pp. 565–580, 2022.</a:t>
            </a:r>
          </a:p>
        </p:txBody>
      </p:sp>
      <p:sp>
        <p:nvSpPr>
          <p:cNvPr id="4" name="Grafik 16">
            <a:extLst>
              <a:ext uri="{FF2B5EF4-FFF2-40B4-BE49-F238E27FC236}">
                <a16:creationId xmlns:a16="http://schemas.microsoft.com/office/drawing/2014/main" id="{DDEB2AEA-886E-52DE-D3F5-3BD22961B48B}"/>
              </a:ext>
            </a:extLst>
          </p:cNvPr>
          <p:cNvSpPr/>
          <p:nvPr/>
        </p:nvSpPr>
        <p:spPr>
          <a:xfrm rot="5400000">
            <a:off x="637617" y="160293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Mission</a:t>
            </a:r>
          </a:p>
          <a:p>
            <a:pPr algn="ctr"/>
            <a:r>
              <a:rPr lang="de-DE" sz="1000" b="1" dirty="0">
                <a:solidFill>
                  <a:schemeClr val="bg1"/>
                </a:solidFill>
              </a:rPr>
              <a:t>analysis</a:t>
            </a:r>
          </a:p>
        </p:txBody>
      </p:sp>
      <p:sp>
        <p:nvSpPr>
          <p:cNvPr id="5" name="Grafik 16">
            <a:extLst>
              <a:ext uri="{FF2B5EF4-FFF2-40B4-BE49-F238E27FC236}">
                <a16:creationId xmlns:a16="http://schemas.microsoft.com/office/drawing/2014/main" id="{93B34CCD-903E-D67C-8416-6F6F6C508FF3}"/>
              </a:ext>
            </a:extLst>
          </p:cNvPr>
          <p:cNvSpPr/>
          <p:nvPr/>
        </p:nvSpPr>
        <p:spPr>
          <a:xfrm rot="5400000">
            <a:off x="647743" y="2630713"/>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Data acquisition</a:t>
            </a:r>
          </a:p>
        </p:txBody>
      </p:sp>
      <p:sp>
        <p:nvSpPr>
          <p:cNvPr id="6" name="Grafik 16">
            <a:extLst>
              <a:ext uri="{FF2B5EF4-FFF2-40B4-BE49-F238E27FC236}">
                <a16:creationId xmlns:a16="http://schemas.microsoft.com/office/drawing/2014/main" id="{E8BD2683-7F2E-27C1-F54C-F1EDC36D82AE}"/>
              </a:ext>
            </a:extLst>
          </p:cNvPr>
          <p:cNvSpPr/>
          <p:nvPr/>
        </p:nvSpPr>
        <p:spPr>
          <a:xfrm rot="5400000">
            <a:off x="649871" y="3658491"/>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lumMod val="20000"/>
              <a:lumOff val="80000"/>
            </a:schemeClr>
          </a:solidFill>
          <a:ln w="9525" cap="flat">
            <a:noFill/>
            <a:prstDash val="solid"/>
            <a:miter/>
          </a:ln>
        </p:spPr>
        <p:txBody>
          <a:bodyPr vert="vert270" rtlCol="0" anchor="ctr"/>
          <a:lstStyle/>
          <a:p>
            <a:pPr algn="ctr"/>
            <a:r>
              <a:rPr lang="de-DE" sz="1000" b="1" dirty="0">
                <a:solidFill>
                  <a:schemeClr val="bg1"/>
                </a:solidFill>
              </a:rPr>
              <a:t>Raw data processing</a:t>
            </a:r>
          </a:p>
        </p:txBody>
      </p:sp>
      <p:sp>
        <p:nvSpPr>
          <p:cNvPr id="7" name="Grafik 16">
            <a:extLst>
              <a:ext uri="{FF2B5EF4-FFF2-40B4-BE49-F238E27FC236}">
                <a16:creationId xmlns:a16="http://schemas.microsoft.com/office/drawing/2014/main" id="{82B38EB3-4F8F-2854-E682-754F7708832B}"/>
              </a:ext>
            </a:extLst>
          </p:cNvPr>
          <p:cNvSpPr/>
          <p:nvPr/>
        </p:nvSpPr>
        <p:spPr>
          <a:xfrm rot="5400000">
            <a:off x="647743" y="4685096"/>
            <a:ext cx="1080120" cy="883145"/>
          </a:xfrm>
          <a:custGeom>
            <a:avLst/>
            <a:gdLst>
              <a:gd name="connsiteX0" fmla="*/ 39171 w 2265246"/>
              <a:gd name="connsiteY0" fmla="*/ -286 h 538829"/>
              <a:gd name="connsiteX1" fmla="*/ 23931 w 2265246"/>
              <a:gd name="connsiteY1" fmla="*/ 47339 h 538829"/>
              <a:gd name="connsiteX2" fmla="*/ 263199 w 2265246"/>
              <a:gd name="connsiteY2" fmla="*/ 217742 h 538829"/>
              <a:gd name="connsiteX3" fmla="*/ 263770 w 2265246"/>
              <a:gd name="connsiteY3" fmla="*/ 313754 h 538829"/>
              <a:gd name="connsiteX4" fmla="*/ 23264 w 2265246"/>
              <a:gd name="connsiteY4" fmla="*/ 490061 h 538829"/>
              <a:gd name="connsiteX5" fmla="*/ 39171 w 2265246"/>
              <a:gd name="connsiteY5" fmla="*/ 538544 h 538829"/>
              <a:gd name="connsiteX6" fmla="*/ 1848921 w 2265246"/>
              <a:gd name="connsiteY6" fmla="*/ 538544 h 538829"/>
              <a:gd name="connsiteX7" fmla="*/ 1997415 w 2265246"/>
              <a:gd name="connsiteY7" fmla="*/ 490919 h 538829"/>
              <a:gd name="connsiteX8" fmla="*/ 2237636 w 2265246"/>
              <a:gd name="connsiteY8" fmla="*/ 317373 h 538829"/>
              <a:gd name="connsiteX9" fmla="*/ 2237636 w 2265246"/>
              <a:gd name="connsiteY9" fmla="*/ 221361 h 538829"/>
              <a:gd name="connsiteX10" fmla="*/ 1997701 w 2265246"/>
              <a:gd name="connsiteY10" fmla="*/ 48006 h 538829"/>
              <a:gd name="connsiteX11" fmla="*/ 1849206 w 2265246"/>
              <a:gd name="connsiteY11" fmla="*/ 381 h 5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246" h="538829">
                <a:moveTo>
                  <a:pt x="39171" y="-286"/>
                </a:moveTo>
                <a:cubicBezTo>
                  <a:pt x="-6168" y="-286"/>
                  <a:pt x="-13026" y="20955"/>
                  <a:pt x="23931" y="47339"/>
                </a:cubicBezTo>
                <a:lnTo>
                  <a:pt x="263199" y="217742"/>
                </a:lnTo>
                <a:cubicBezTo>
                  <a:pt x="300060" y="244031"/>
                  <a:pt x="300346" y="286988"/>
                  <a:pt x="263770" y="313754"/>
                </a:cubicBezTo>
                <a:lnTo>
                  <a:pt x="23264" y="490061"/>
                </a:lnTo>
                <a:cubicBezTo>
                  <a:pt x="-13312" y="516827"/>
                  <a:pt x="-6168" y="538544"/>
                  <a:pt x="39171" y="538544"/>
                </a:cubicBezTo>
                <a:lnTo>
                  <a:pt x="1848921" y="538544"/>
                </a:lnTo>
                <a:cubicBezTo>
                  <a:pt x="1901775" y="536181"/>
                  <a:pt x="1953048" y="519741"/>
                  <a:pt x="1997415" y="490919"/>
                </a:cubicBezTo>
                <a:lnTo>
                  <a:pt x="2237636" y="317373"/>
                </a:lnTo>
                <a:cubicBezTo>
                  <a:pt x="2274307" y="290894"/>
                  <a:pt x="2274307" y="247841"/>
                  <a:pt x="2237636" y="221361"/>
                </a:cubicBezTo>
                <a:lnTo>
                  <a:pt x="1997701" y="48006"/>
                </a:lnTo>
                <a:cubicBezTo>
                  <a:pt x="1953334" y="19184"/>
                  <a:pt x="1902061" y="2743"/>
                  <a:pt x="1849206" y="381"/>
                </a:cubicBezTo>
                <a:close/>
              </a:path>
            </a:pathLst>
          </a:custGeom>
          <a:solidFill>
            <a:schemeClr val="tx2"/>
          </a:solidFill>
          <a:ln w="9525" cap="flat">
            <a:noFill/>
            <a:prstDash val="solid"/>
            <a:miter/>
          </a:ln>
        </p:spPr>
        <p:txBody>
          <a:bodyPr vert="vert270" rtlCol="0" anchor="ctr"/>
          <a:lstStyle/>
          <a:p>
            <a:pPr algn="ctr"/>
            <a:r>
              <a:rPr lang="de-DE" sz="1000" b="1" dirty="0">
                <a:solidFill>
                  <a:schemeClr val="bg1"/>
                </a:solidFill>
              </a:rPr>
              <a:t>Data</a:t>
            </a:r>
          </a:p>
          <a:p>
            <a:pPr algn="ctr"/>
            <a:r>
              <a:rPr lang="de-DE" sz="1000" b="1" dirty="0">
                <a:solidFill>
                  <a:schemeClr val="bg1"/>
                </a:solidFill>
              </a:rPr>
              <a:t>analysis</a:t>
            </a:r>
          </a:p>
        </p:txBody>
      </p:sp>
      <p:pic>
        <p:nvPicPr>
          <p:cNvPr id="13" name="Picture 8" descr="Layerwise learning for Quantum Neural Networks — The TensorFlow Blog">
            <a:extLst>
              <a:ext uri="{FF2B5EF4-FFF2-40B4-BE49-F238E27FC236}">
                <a16:creationId xmlns:a16="http://schemas.microsoft.com/office/drawing/2014/main" id="{51B3DA00-84AD-DF1B-244E-02BCCE05F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3638" y="1204301"/>
            <a:ext cx="1368739" cy="7036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8" descr="Layerwise learning for Quantum Neural Networks — The TensorFlow Blog">
            <a:extLst>
              <a:ext uri="{FF2B5EF4-FFF2-40B4-BE49-F238E27FC236}">
                <a16:creationId xmlns:a16="http://schemas.microsoft.com/office/drawing/2014/main" id="{68B94257-DD5D-57B3-1E84-FBE015C7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607" y="1192114"/>
            <a:ext cx="1368739" cy="7036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B6BCCA3-2115-1BDB-921B-14B386590857}"/>
              </a:ext>
            </a:extLst>
          </p:cNvPr>
          <p:cNvPicPr>
            <a:picLocks noChangeAspect="1"/>
          </p:cNvPicPr>
          <p:nvPr/>
        </p:nvPicPr>
        <p:blipFill rotWithShape="1">
          <a:blip r:embed="rId5"/>
          <a:srcRect r="50182" b="590"/>
          <a:stretch/>
        </p:blipFill>
        <p:spPr>
          <a:xfrm>
            <a:off x="7464152" y="2926245"/>
            <a:ext cx="3799445" cy="2046243"/>
          </a:xfrm>
          <a:prstGeom prst="rect">
            <a:avLst/>
          </a:prstGeom>
        </p:spPr>
      </p:pic>
    </p:spTree>
    <p:extLst>
      <p:ext uri="{BB962C8B-B14F-4D97-AF65-F5344CB8AC3E}">
        <p14:creationId xmlns:p14="http://schemas.microsoft.com/office/powerpoint/2010/main" val="78378319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0AF85-E777-43F9-995C-9D46568F3727}"/>
              </a:ext>
            </a:extLst>
          </p:cNvPr>
          <p:cNvSpPr>
            <a:spLocks noGrp="1"/>
          </p:cNvSpPr>
          <p:nvPr>
            <p:ph type="title"/>
          </p:nvPr>
        </p:nvSpPr>
        <p:spPr>
          <a:xfrm>
            <a:off x="360000" y="324000"/>
            <a:ext cx="11449050" cy="656728"/>
          </a:xfrm>
        </p:spPr>
        <p:txBody>
          <a:bodyPr/>
          <a:lstStyle/>
          <a:p>
            <a:r>
              <a:rPr lang="en-US" sz="2800" dirty="0"/>
              <a:t>Driving questions for the tutorial</a:t>
            </a:r>
            <a:endParaRPr lang="en-US" sz="2800" noProof="0" dirty="0"/>
          </a:p>
        </p:txBody>
      </p:sp>
      <p:sp>
        <p:nvSpPr>
          <p:cNvPr id="3" name="Datumsplatzhalter 2">
            <a:extLst>
              <a:ext uri="{FF2B5EF4-FFF2-40B4-BE49-F238E27FC236}">
                <a16:creationId xmlns:a16="http://schemas.microsoft.com/office/drawing/2014/main" id="{BA3068E6-20EA-43D4-B4AD-ED0E7D77261F}"/>
              </a:ext>
            </a:extLst>
          </p:cNvPr>
          <p:cNvSpPr>
            <a:spLocks noGrp="1"/>
          </p:cNvSpPr>
          <p:nvPr>
            <p:ph type="dt" sz="half" idx="10"/>
          </p:nvPr>
        </p:nvSpPr>
        <p:spPr/>
        <p:txBody>
          <a:bodyPr/>
          <a:lstStyle/>
          <a:p>
            <a:r>
              <a:rPr lang="en-US"/>
              <a:t>15/04/2024</a:t>
            </a:r>
            <a:endParaRPr lang="de-DE" dirty="0"/>
          </a:p>
        </p:txBody>
      </p:sp>
      <p:sp>
        <p:nvSpPr>
          <p:cNvPr id="6" name="Rechteck 5">
            <a:extLst>
              <a:ext uri="{FF2B5EF4-FFF2-40B4-BE49-F238E27FC236}">
                <a16:creationId xmlns:a16="http://schemas.microsoft.com/office/drawing/2014/main" id="{4C3C4C36-2917-4BE1-BC2D-A9E5F9F919C3}"/>
              </a:ext>
            </a:extLst>
          </p:cNvPr>
          <p:cNvSpPr/>
          <p:nvPr/>
        </p:nvSpPr>
        <p:spPr>
          <a:xfrm>
            <a:off x="360000" y="2034264"/>
            <a:ext cx="1144905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nSpc>
                <a:spcPct val="95000"/>
              </a:lnSpc>
            </a:pPr>
            <a:r>
              <a:rPr lang="pt-BR" b="1" dirty="0">
                <a:solidFill>
                  <a:schemeClr val="tx1"/>
                </a:solidFill>
              </a:rPr>
              <a:t>What is quantum computing?</a:t>
            </a:r>
          </a:p>
        </p:txBody>
      </p:sp>
      <p:sp>
        <p:nvSpPr>
          <p:cNvPr id="7" name="Grafik 6">
            <a:extLst>
              <a:ext uri="{FF2B5EF4-FFF2-40B4-BE49-F238E27FC236}">
                <a16:creationId xmlns:a16="http://schemas.microsoft.com/office/drawing/2014/main" id="{9664AE55-8BD7-4D4F-8F2F-6D997D2AB64E}"/>
              </a:ext>
            </a:extLst>
          </p:cNvPr>
          <p:cNvSpPr/>
          <p:nvPr/>
        </p:nvSpPr>
        <p:spPr>
          <a:xfrm>
            <a:off x="478030" y="2116791"/>
            <a:ext cx="170101" cy="339002"/>
          </a:xfrm>
          <a:custGeom>
            <a:avLst/>
            <a:gdLst>
              <a:gd name="connsiteX0" fmla="*/ -194 w 658120"/>
              <a:gd name="connsiteY0" fmla="*/ 1190768 h 1311598"/>
              <a:gd name="connsiteX1" fmla="*/ 163827 w 658120"/>
              <a:gd name="connsiteY1" fmla="*/ 1257443 h 1311598"/>
              <a:gd name="connsiteX2" fmla="*/ 589975 w 658120"/>
              <a:gd name="connsiteY2" fmla="*/ 822722 h 1311598"/>
              <a:gd name="connsiteX3" fmla="*/ 589975 w 658120"/>
              <a:gd name="connsiteY3" fmla="*/ 488109 h 1311598"/>
              <a:gd name="connsiteX4" fmla="*/ 163827 w 658120"/>
              <a:gd name="connsiteY4" fmla="*/ 53388 h 1311598"/>
              <a:gd name="connsiteX5" fmla="*/ -194 w 658120"/>
              <a:gd name="connsiteY5" fmla="*/ 120063 h 13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120" h="1311598">
                <a:moveTo>
                  <a:pt x="-194" y="1190768"/>
                </a:moveTo>
                <a:cubicBezTo>
                  <a:pt x="-194" y="1320213"/>
                  <a:pt x="73244" y="1350217"/>
                  <a:pt x="163827" y="1257443"/>
                </a:cubicBezTo>
                <a:lnTo>
                  <a:pt x="589975" y="822722"/>
                </a:lnTo>
                <a:cubicBezTo>
                  <a:pt x="680577" y="729587"/>
                  <a:pt x="680577" y="581244"/>
                  <a:pt x="589975" y="488109"/>
                </a:cubicBezTo>
                <a:lnTo>
                  <a:pt x="163827" y="53388"/>
                </a:lnTo>
                <a:cubicBezTo>
                  <a:pt x="73244" y="-39004"/>
                  <a:pt x="-194" y="-9001"/>
                  <a:pt x="-194" y="120063"/>
                </a:cubicBezTo>
                <a:close/>
              </a:path>
            </a:pathLst>
          </a:custGeom>
          <a:solidFill>
            <a:schemeClr val="tx2"/>
          </a:solidFill>
          <a:ln w="9525" cap="flat">
            <a:noFill/>
            <a:prstDash val="solid"/>
            <a:miter/>
          </a:ln>
        </p:spPr>
        <p:txBody>
          <a:bodyPr rtlCol="0" anchor="ctr"/>
          <a:lstStyle/>
          <a:p>
            <a:endParaRPr lang="de-DE" dirty="0"/>
          </a:p>
        </p:txBody>
      </p:sp>
      <p:sp>
        <p:nvSpPr>
          <p:cNvPr id="8" name="Rechteck 7">
            <a:extLst>
              <a:ext uri="{FF2B5EF4-FFF2-40B4-BE49-F238E27FC236}">
                <a16:creationId xmlns:a16="http://schemas.microsoft.com/office/drawing/2014/main" id="{8B7A7D87-CBF3-4F9D-89E3-BE0AF6F6693D}"/>
              </a:ext>
            </a:extLst>
          </p:cNvPr>
          <p:cNvSpPr/>
          <p:nvPr/>
        </p:nvSpPr>
        <p:spPr>
          <a:xfrm>
            <a:off x="360000" y="2796069"/>
            <a:ext cx="1144905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nSpc>
                <a:spcPct val="95000"/>
              </a:lnSpc>
            </a:pPr>
            <a:r>
              <a:rPr lang="pt-BR" b="1" dirty="0">
                <a:solidFill>
                  <a:schemeClr val="tx1"/>
                </a:solidFill>
              </a:rPr>
              <a:t>Why the quantum computing hype?</a:t>
            </a:r>
          </a:p>
        </p:txBody>
      </p:sp>
      <p:sp>
        <p:nvSpPr>
          <p:cNvPr id="9" name="Grafik 6">
            <a:extLst>
              <a:ext uri="{FF2B5EF4-FFF2-40B4-BE49-F238E27FC236}">
                <a16:creationId xmlns:a16="http://schemas.microsoft.com/office/drawing/2014/main" id="{876839E0-0827-4323-A00A-5A416BEF0377}"/>
              </a:ext>
            </a:extLst>
          </p:cNvPr>
          <p:cNvSpPr/>
          <p:nvPr/>
        </p:nvSpPr>
        <p:spPr>
          <a:xfrm>
            <a:off x="478030" y="2878596"/>
            <a:ext cx="170101" cy="339002"/>
          </a:xfrm>
          <a:custGeom>
            <a:avLst/>
            <a:gdLst>
              <a:gd name="connsiteX0" fmla="*/ -194 w 658120"/>
              <a:gd name="connsiteY0" fmla="*/ 1190768 h 1311598"/>
              <a:gd name="connsiteX1" fmla="*/ 163827 w 658120"/>
              <a:gd name="connsiteY1" fmla="*/ 1257443 h 1311598"/>
              <a:gd name="connsiteX2" fmla="*/ 589975 w 658120"/>
              <a:gd name="connsiteY2" fmla="*/ 822722 h 1311598"/>
              <a:gd name="connsiteX3" fmla="*/ 589975 w 658120"/>
              <a:gd name="connsiteY3" fmla="*/ 488109 h 1311598"/>
              <a:gd name="connsiteX4" fmla="*/ 163827 w 658120"/>
              <a:gd name="connsiteY4" fmla="*/ 53388 h 1311598"/>
              <a:gd name="connsiteX5" fmla="*/ -194 w 658120"/>
              <a:gd name="connsiteY5" fmla="*/ 120063 h 13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120" h="1311598">
                <a:moveTo>
                  <a:pt x="-194" y="1190768"/>
                </a:moveTo>
                <a:cubicBezTo>
                  <a:pt x="-194" y="1320213"/>
                  <a:pt x="73244" y="1350217"/>
                  <a:pt x="163827" y="1257443"/>
                </a:cubicBezTo>
                <a:lnTo>
                  <a:pt x="589975" y="822722"/>
                </a:lnTo>
                <a:cubicBezTo>
                  <a:pt x="680577" y="729587"/>
                  <a:pt x="680577" y="581244"/>
                  <a:pt x="589975" y="488109"/>
                </a:cubicBezTo>
                <a:lnTo>
                  <a:pt x="163827" y="53388"/>
                </a:lnTo>
                <a:cubicBezTo>
                  <a:pt x="73244" y="-39004"/>
                  <a:pt x="-194" y="-9001"/>
                  <a:pt x="-194" y="120063"/>
                </a:cubicBezTo>
                <a:close/>
              </a:path>
            </a:pathLst>
          </a:custGeom>
          <a:solidFill>
            <a:schemeClr val="tx2"/>
          </a:solidFill>
          <a:ln w="9525" cap="flat">
            <a:noFill/>
            <a:prstDash val="solid"/>
            <a:miter/>
          </a:ln>
        </p:spPr>
        <p:txBody>
          <a:bodyPr rtlCol="0" anchor="ctr"/>
          <a:lstStyle/>
          <a:p>
            <a:endParaRPr lang="de-DE" dirty="0"/>
          </a:p>
        </p:txBody>
      </p:sp>
      <p:sp>
        <p:nvSpPr>
          <p:cNvPr id="10" name="Rechteck 9">
            <a:extLst>
              <a:ext uri="{FF2B5EF4-FFF2-40B4-BE49-F238E27FC236}">
                <a16:creationId xmlns:a16="http://schemas.microsoft.com/office/drawing/2014/main" id="{D276957B-6DB4-4073-964A-66B86CA4D7EA}"/>
              </a:ext>
            </a:extLst>
          </p:cNvPr>
          <p:cNvSpPr/>
          <p:nvPr/>
        </p:nvSpPr>
        <p:spPr>
          <a:xfrm>
            <a:off x="360000" y="3557874"/>
            <a:ext cx="1144905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nSpc>
                <a:spcPct val="95000"/>
              </a:lnSpc>
            </a:pPr>
            <a:r>
              <a:rPr lang="pt-BR" b="1" dirty="0">
                <a:solidFill>
                  <a:schemeClr val="tx1"/>
                </a:solidFill>
              </a:rPr>
              <a:t>How can Earth observation benefit from quantum computing?</a:t>
            </a:r>
          </a:p>
        </p:txBody>
      </p:sp>
      <p:sp>
        <p:nvSpPr>
          <p:cNvPr id="11" name="Grafik 6">
            <a:extLst>
              <a:ext uri="{FF2B5EF4-FFF2-40B4-BE49-F238E27FC236}">
                <a16:creationId xmlns:a16="http://schemas.microsoft.com/office/drawing/2014/main" id="{BB0A6BA2-0E86-4E06-BF8E-BB2B4449AADB}"/>
              </a:ext>
            </a:extLst>
          </p:cNvPr>
          <p:cNvSpPr/>
          <p:nvPr/>
        </p:nvSpPr>
        <p:spPr>
          <a:xfrm>
            <a:off x="478030" y="3640401"/>
            <a:ext cx="170101" cy="339002"/>
          </a:xfrm>
          <a:custGeom>
            <a:avLst/>
            <a:gdLst>
              <a:gd name="connsiteX0" fmla="*/ -194 w 658120"/>
              <a:gd name="connsiteY0" fmla="*/ 1190768 h 1311598"/>
              <a:gd name="connsiteX1" fmla="*/ 163827 w 658120"/>
              <a:gd name="connsiteY1" fmla="*/ 1257443 h 1311598"/>
              <a:gd name="connsiteX2" fmla="*/ 589975 w 658120"/>
              <a:gd name="connsiteY2" fmla="*/ 822722 h 1311598"/>
              <a:gd name="connsiteX3" fmla="*/ 589975 w 658120"/>
              <a:gd name="connsiteY3" fmla="*/ 488109 h 1311598"/>
              <a:gd name="connsiteX4" fmla="*/ 163827 w 658120"/>
              <a:gd name="connsiteY4" fmla="*/ 53388 h 1311598"/>
              <a:gd name="connsiteX5" fmla="*/ -194 w 658120"/>
              <a:gd name="connsiteY5" fmla="*/ 120063 h 13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120" h="1311598">
                <a:moveTo>
                  <a:pt x="-194" y="1190768"/>
                </a:moveTo>
                <a:cubicBezTo>
                  <a:pt x="-194" y="1320213"/>
                  <a:pt x="73244" y="1350217"/>
                  <a:pt x="163827" y="1257443"/>
                </a:cubicBezTo>
                <a:lnTo>
                  <a:pt x="589975" y="822722"/>
                </a:lnTo>
                <a:cubicBezTo>
                  <a:pt x="680577" y="729587"/>
                  <a:pt x="680577" y="581244"/>
                  <a:pt x="589975" y="488109"/>
                </a:cubicBezTo>
                <a:lnTo>
                  <a:pt x="163827" y="53388"/>
                </a:lnTo>
                <a:cubicBezTo>
                  <a:pt x="73244" y="-39004"/>
                  <a:pt x="-194" y="-9001"/>
                  <a:pt x="-194" y="120063"/>
                </a:cubicBezTo>
                <a:close/>
              </a:path>
            </a:pathLst>
          </a:custGeom>
          <a:solidFill>
            <a:schemeClr val="tx2"/>
          </a:solidFill>
          <a:ln w="9525" cap="flat">
            <a:noFill/>
            <a:prstDash val="solid"/>
            <a:miter/>
          </a:ln>
        </p:spPr>
        <p:txBody>
          <a:bodyPr rtlCol="0" anchor="ctr"/>
          <a:lstStyle/>
          <a:p>
            <a:endParaRPr lang="de-DE" dirty="0"/>
          </a:p>
        </p:txBody>
      </p:sp>
      <p:sp>
        <p:nvSpPr>
          <p:cNvPr id="12" name="Rechteck 11">
            <a:extLst>
              <a:ext uri="{FF2B5EF4-FFF2-40B4-BE49-F238E27FC236}">
                <a16:creationId xmlns:a16="http://schemas.microsoft.com/office/drawing/2014/main" id="{BBAB1F1A-461F-49B5-BE36-862F4606691F}"/>
              </a:ext>
            </a:extLst>
          </p:cNvPr>
          <p:cNvSpPr/>
          <p:nvPr/>
        </p:nvSpPr>
        <p:spPr>
          <a:xfrm>
            <a:off x="360000" y="4319679"/>
            <a:ext cx="11449050" cy="50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rtlCol="0" anchor="ctr"/>
          <a:lstStyle/>
          <a:p>
            <a:pPr>
              <a:lnSpc>
                <a:spcPct val="95000"/>
              </a:lnSpc>
            </a:pPr>
            <a:r>
              <a:rPr lang="pt-BR" b="1" dirty="0">
                <a:solidFill>
                  <a:schemeClr val="tx1"/>
                </a:solidFill>
              </a:rPr>
              <a:t>Which algorithms and resources are relevant for me? </a:t>
            </a:r>
          </a:p>
        </p:txBody>
      </p:sp>
      <p:sp>
        <p:nvSpPr>
          <p:cNvPr id="13" name="Grafik 6">
            <a:extLst>
              <a:ext uri="{FF2B5EF4-FFF2-40B4-BE49-F238E27FC236}">
                <a16:creationId xmlns:a16="http://schemas.microsoft.com/office/drawing/2014/main" id="{10CA0E09-4670-40AD-8001-4ACC1EC8C166}"/>
              </a:ext>
            </a:extLst>
          </p:cNvPr>
          <p:cNvSpPr/>
          <p:nvPr/>
        </p:nvSpPr>
        <p:spPr>
          <a:xfrm>
            <a:off x="478030" y="4402206"/>
            <a:ext cx="170101" cy="339002"/>
          </a:xfrm>
          <a:custGeom>
            <a:avLst/>
            <a:gdLst>
              <a:gd name="connsiteX0" fmla="*/ -194 w 658120"/>
              <a:gd name="connsiteY0" fmla="*/ 1190768 h 1311598"/>
              <a:gd name="connsiteX1" fmla="*/ 163827 w 658120"/>
              <a:gd name="connsiteY1" fmla="*/ 1257443 h 1311598"/>
              <a:gd name="connsiteX2" fmla="*/ 589975 w 658120"/>
              <a:gd name="connsiteY2" fmla="*/ 822722 h 1311598"/>
              <a:gd name="connsiteX3" fmla="*/ 589975 w 658120"/>
              <a:gd name="connsiteY3" fmla="*/ 488109 h 1311598"/>
              <a:gd name="connsiteX4" fmla="*/ 163827 w 658120"/>
              <a:gd name="connsiteY4" fmla="*/ 53388 h 1311598"/>
              <a:gd name="connsiteX5" fmla="*/ -194 w 658120"/>
              <a:gd name="connsiteY5" fmla="*/ 120063 h 131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8120" h="1311598">
                <a:moveTo>
                  <a:pt x="-194" y="1190768"/>
                </a:moveTo>
                <a:cubicBezTo>
                  <a:pt x="-194" y="1320213"/>
                  <a:pt x="73244" y="1350217"/>
                  <a:pt x="163827" y="1257443"/>
                </a:cubicBezTo>
                <a:lnTo>
                  <a:pt x="589975" y="822722"/>
                </a:lnTo>
                <a:cubicBezTo>
                  <a:pt x="680577" y="729587"/>
                  <a:pt x="680577" y="581244"/>
                  <a:pt x="589975" y="488109"/>
                </a:cubicBezTo>
                <a:lnTo>
                  <a:pt x="163827" y="53388"/>
                </a:lnTo>
                <a:cubicBezTo>
                  <a:pt x="73244" y="-39004"/>
                  <a:pt x="-194" y="-9001"/>
                  <a:pt x="-194" y="120063"/>
                </a:cubicBezTo>
                <a:close/>
              </a:path>
            </a:pathLst>
          </a:custGeom>
          <a:solidFill>
            <a:schemeClr val="tx2"/>
          </a:solidFill>
          <a:ln w="9525" cap="flat">
            <a:noFill/>
            <a:prstDash val="solid"/>
            <a:miter/>
          </a:ln>
        </p:spPr>
        <p:txBody>
          <a:bodyPr rtlCol="0" anchor="ctr"/>
          <a:lstStyle/>
          <a:p>
            <a:endParaRPr lang="de-DE" dirty="0"/>
          </a:p>
        </p:txBody>
      </p:sp>
      <p:sp>
        <p:nvSpPr>
          <p:cNvPr id="16" name="Slide Number Placeholder 15">
            <a:extLst>
              <a:ext uri="{FF2B5EF4-FFF2-40B4-BE49-F238E27FC236}">
                <a16:creationId xmlns:a16="http://schemas.microsoft.com/office/drawing/2014/main" id="{A654D58F-CD29-9F9A-1D18-29CF3B7D7013}"/>
              </a:ext>
            </a:extLst>
          </p:cNvPr>
          <p:cNvSpPr>
            <a:spLocks noGrp="1"/>
          </p:cNvSpPr>
          <p:nvPr>
            <p:ph type="sldNum" sz="quarter" idx="11"/>
          </p:nvPr>
        </p:nvSpPr>
        <p:spPr/>
        <p:txBody>
          <a:bodyPr/>
          <a:lstStyle/>
          <a:p>
            <a:r>
              <a:rPr lang="de-DE" dirty="0"/>
              <a:t>Page </a:t>
            </a:r>
            <a:fld id="{A52F4D17-1AD6-42D9-B93A-EB002C62F438}" type="slidenum">
              <a:rPr lang="de-DE" smtClean="0"/>
              <a:pPr/>
              <a:t>2</a:t>
            </a:fld>
            <a:endParaRPr lang="de-DE" dirty="0"/>
          </a:p>
        </p:txBody>
      </p:sp>
    </p:spTree>
    <p:extLst>
      <p:ext uri="{BB962C8B-B14F-4D97-AF65-F5344CB8AC3E}">
        <p14:creationId xmlns:p14="http://schemas.microsoft.com/office/powerpoint/2010/main" val="420318327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Practical examples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20</a:t>
            </a:fld>
            <a:endParaRPr lang="de-DE" dirty="0"/>
          </a:p>
        </p:txBody>
      </p:sp>
      <p:sp>
        <p:nvSpPr>
          <p:cNvPr id="19" name="Rechteck 5">
            <a:extLst>
              <a:ext uri="{FF2B5EF4-FFF2-40B4-BE49-F238E27FC236}">
                <a16:creationId xmlns:a16="http://schemas.microsoft.com/office/drawing/2014/main" id="{1600CDE9-34E3-67A2-DC3D-CC90CD57FCEF}"/>
              </a:ext>
            </a:extLst>
          </p:cNvPr>
          <p:cNvSpPr/>
          <p:nvPr/>
        </p:nvSpPr>
        <p:spPr>
          <a:xfrm>
            <a:off x="551384" y="1988840"/>
            <a:ext cx="10784868" cy="11873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en-US" b="1" dirty="0">
                <a:solidFill>
                  <a:schemeClr val="tx2"/>
                </a:solidFill>
              </a:rPr>
              <a:t>Acquisition planning for EO satellites</a:t>
            </a:r>
          </a:p>
          <a:p>
            <a:pPr>
              <a:spcAft>
                <a:spcPts val="600"/>
              </a:spcAft>
            </a:pPr>
            <a:endParaRPr lang="en-US" sz="1600" b="1" dirty="0">
              <a:solidFill>
                <a:schemeClr val="tx1"/>
              </a:solidFill>
            </a:endParaRPr>
          </a:p>
          <a:p>
            <a:pPr>
              <a:spcAft>
                <a:spcPts val="600"/>
              </a:spcAft>
            </a:pPr>
            <a:r>
              <a:rPr lang="en-US" sz="1600" dirty="0">
                <a:solidFill>
                  <a:schemeClr val="tx1"/>
                </a:solidFill>
              </a:rPr>
              <a:t>Use case for </a:t>
            </a:r>
            <a:r>
              <a:rPr lang="en-US" sz="1600" b="1" dirty="0">
                <a:solidFill>
                  <a:schemeClr val="tx1"/>
                </a:solidFill>
              </a:rPr>
              <a:t>quantum optimization </a:t>
            </a:r>
            <a:r>
              <a:rPr lang="en-US" sz="1600" dirty="0">
                <a:solidFill>
                  <a:schemeClr val="tx1"/>
                </a:solidFill>
              </a:rPr>
              <a:t>algorithms (QAOA, QA)</a:t>
            </a:r>
          </a:p>
          <a:p>
            <a:pPr>
              <a:spcAft>
                <a:spcPts val="600"/>
              </a:spcAft>
            </a:pPr>
            <a:endParaRPr lang="en-US" sz="1600" dirty="0">
              <a:solidFill>
                <a:schemeClr val="tx1"/>
              </a:solidFill>
            </a:endParaRPr>
          </a:p>
          <a:p>
            <a:pPr>
              <a:spcAft>
                <a:spcPts val="600"/>
              </a:spcAft>
            </a:pPr>
            <a:endParaRPr lang="en-US" sz="1600" dirty="0">
              <a:solidFill>
                <a:schemeClr val="tx1"/>
              </a:solidFill>
            </a:endParaRPr>
          </a:p>
        </p:txBody>
      </p:sp>
      <p:sp>
        <p:nvSpPr>
          <p:cNvPr id="4" name="Rechteck 5">
            <a:extLst>
              <a:ext uri="{FF2B5EF4-FFF2-40B4-BE49-F238E27FC236}">
                <a16:creationId xmlns:a16="http://schemas.microsoft.com/office/drawing/2014/main" id="{2E39972D-8882-F64E-1E92-A47CD8265995}"/>
              </a:ext>
            </a:extLst>
          </p:cNvPr>
          <p:cNvSpPr/>
          <p:nvPr/>
        </p:nvSpPr>
        <p:spPr>
          <a:xfrm>
            <a:off x="551384" y="3591396"/>
            <a:ext cx="5184576" cy="1781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en-US" b="1" dirty="0">
                <a:solidFill>
                  <a:schemeClr val="tx2"/>
                </a:solidFill>
              </a:rPr>
              <a:t>Semantic segmentation of satellite images</a:t>
            </a:r>
          </a:p>
          <a:p>
            <a:pPr>
              <a:spcAft>
                <a:spcPts val="600"/>
              </a:spcAft>
            </a:pPr>
            <a:endParaRPr lang="en-US" sz="1600" b="1" dirty="0">
              <a:solidFill>
                <a:schemeClr val="tx1"/>
              </a:solidFill>
            </a:endParaRPr>
          </a:p>
          <a:p>
            <a:pPr>
              <a:spcAft>
                <a:spcPts val="600"/>
              </a:spcAft>
            </a:pPr>
            <a:r>
              <a:rPr lang="en-US" sz="1600" dirty="0">
                <a:solidFill>
                  <a:schemeClr val="tx1"/>
                </a:solidFill>
              </a:rPr>
              <a:t>Use case for </a:t>
            </a:r>
            <a:r>
              <a:rPr lang="en-US" sz="1600" b="1" dirty="0">
                <a:solidFill>
                  <a:schemeClr val="tx1"/>
                </a:solidFill>
              </a:rPr>
              <a:t>quantum machine learning </a:t>
            </a:r>
            <a:r>
              <a:rPr lang="en-US" sz="1600" dirty="0">
                <a:solidFill>
                  <a:schemeClr val="tx1"/>
                </a:solidFill>
              </a:rPr>
              <a:t>algorithms</a:t>
            </a:r>
          </a:p>
          <a:p>
            <a:pPr>
              <a:spcAft>
                <a:spcPts val="600"/>
              </a:spcAft>
            </a:pPr>
            <a:r>
              <a:rPr lang="en-US" sz="1600" b="1" dirty="0">
                <a:solidFill>
                  <a:schemeClr val="tx1"/>
                </a:solidFill>
              </a:rPr>
              <a:t>               </a:t>
            </a:r>
            <a:endParaRPr lang="en-US" sz="1600" dirty="0">
              <a:solidFill>
                <a:schemeClr val="tx1"/>
              </a:solidFill>
            </a:endParaRPr>
          </a:p>
          <a:p>
            <a:pPr>
              <a:spcAft>
                <a:spcPts val="600"/>
              </a:spcAft>
            </a:pPr>
            <a:endParaRPr lang="en-US" sz="1600" dirty="0">
              <a:solidFill>
                <a:schemeClr val="tx1"/>
              </a:solidFill>
            </a:endParaRPr>
          </a:p>
        </p:txBody>
      </p:sp>
      <p:cxnSp>
        <p:nvCxnSpPr>
          <p:cNvPr id="6" name="Straight Arrow Connector 5">
            <a:extLst>
              <a:ext uri="{FF2B5EF4-FFF2-40B4-BE49-F238E27FC236}">
                <a16:creationId xmlns:a16="http://schemas.microsoft.com/office/drawing/2014/main" id="{BE3EE175-85B7-5AA2-2549-0C17DEC352B6}"/>
              </a:ext>
            </a:extLst>
          </p:cNvPr>
          <p:cNvCxnSpPr/>
          <p:nvPr/>
        </p:nvCxnSpPr>
        <p:spPr>
          <a:xfrm>
            <a:off x="5735960" y="4221088"/>
            <a:ext cx="50405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A9E5A1-E182-B9A2-47C4-712EC7B63C3B}"/>
              </a:ext>
            </a:extLst>
          </p:cNvPr>
          <p:cNvSpPr txBox="1"/>
          <p:nvPr/>
        </p:nvSpPr>
        <p:spPr>
          <a:xfrm>
            <a:off x="6265761" y="4036422"/>
            <a:ext cx="5926239" cy="369332"/>
          </a:xfrm>
          <a:prstGeom prst="rect">
            <a:avLst/>
          </a:prstGeom>
          <a:noFill/>
        </p:spPr>
        <p:txBody>
          <a:bodyPr wrap="square">
            <a:spAutoFit/>
          </a:bodyPr>
          <a:lstStyle/>
          <a:p>
            <a:pPr>
              <a:spcAft>
                <a:spcPts val="600"/>
              </a:spcAft>
            </a:pPr>
            <a:r>
              <a:rPr lang="en-US" sz="1800" b="1" dirty="0">
                <a:solidFill>
                  <a:srgbClr val="FF0000"/>
                </a:solidFill>
              </a:rPr>
              <a:t>Session “Quantum Approaches in Remote Sensing”</a:t>
            </a:r>
            <a:endParaRPr lang="en-US" sz="1800" dirty="0">
              <a:solidFill>
                <a:srgbClr val="FF0000"/>
              </a:solidFill>
            </a:endParaRPr>
          </a:p>
        </p:txBody>
      </p:sp>
      <p:sp>
        <p:nvSpPr>
          <p:cNvPr id="9" name="Rectangle 8">
            <a:extLst>
              <a:ext uri="{FF2B5EF4-FFF2-40B4-BE49-F238E27FC236}">
                <a16:creationId xmlns:a16="http://schemas.microsoft.com/office/drawing/2014/main" id="{18ED3940-7B54-F745-6F4E-148B2837BD49}"/>
              </a:ext>
            </a:extLst>
          </p:cNvPr>
          <p:cNvSpPr/>
          <p:nvPr/>
        </p:nvSpPr>
        <p:spPr>
          <a:xfrm>
            <a:off x="571944" y="3599109"/>
            <a:ext cx="5019999" cy="127005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Tree>
    <p:extLst>
      <p:ext uri="{BB962C8B-B14F-4D97-AF65-F5344CB8AC3E}">
        <p14:creationId xmlns:p14="http://schemas.microsoft.com/office/powerpoint/2010/main" val="11757464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a:xfrm>
            <a:off x="360000" y="324000"/>
            <a:ext cx="11449050" cy="614606"/>
          </a:xfrm>
        </p:spPr>
        <p:txBody>
          <a:bodyPr/>
          <a:lstStyle/>
          <a:p>
            <a:r>
              <a:rPr lang="en-US" dirty="0"/>
              <a:t>Tools for testing quantum algorithms</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21</a:t>
            </a:fld>
            <a:endParaRPr lang="de-DE" dirty="0"/>
          </a:p>
        </p:txBody>
      </p:sp>
      <p:sp>
        <p:nvSpPr>
          <p:cNvPr id="6" name="Rechteck 5">
            <a:extLst>
              <a:ext uri="{FF2B5EF4-FFF2-40B4-BE49-F238E27FC236}">
                <a16:creationId xmlns:a16="http://schemas.microsoft.com/office/drawing/2014/main" id="{6A034323-6EF7-8DD2-CBE4-B15F92AF00EC}"/>
              </a:ext>
            </a:extLst>
          </p:cNvPr>
          <p:cNvSpPr/>
          <p:nvPr/>
        </p:nvSpPr>
        <p:spPr>
          <a:xfrm>
            <a:off x="6214294" y="1426961"/>
            <a:ext cx="5364636" cy="40684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D-Wave Ocean</a:t>
            </a:r>
          </a:p>
          <a:p>
            <a:pPr algn="ctr">
              <a:spcAft>
                <a:spcPts val="600"/>
              </a:spcAft>
            </a:pPr>
            <a:r>
              <a:rPr lang="en-US" sz="1200" dirty="0">
                <a:solidFill>
                  <a:schemeClr val="tx1"/>
                </a:solidFill>
              </a:rPr>
              <a:t>Creating and solving </a:t>
            </a:r>
            <a:r>
              <a:rPr lang="en-US" sz="1200" b="1" dirty="0">
                <a:solidFill>
                  <a:schemeClr val="tx1"/>
                </a:solidFill>
              </a:rPr>
              <a:t>QUBO optimization problems </a:t>
            </a:r>
            <a:r>
              <a:rPr lang="en-US" sz="1200" dirty="0">
                <a:solidFill>
                  <a:schemeClr val="tx1"/>
                </a:solidFill>
              </a:rPr>
              <a:t>on multiple backends</a:t>
            </a:r>
          </a:p>
          <a:p>
            <a:pPr algn="ctr">
              <a:spcAft>
                <a:spcPts val="600"/>
              </a:spcAft>
            </a:pPr>
            <a:r>
              <a:rPr lang="en-US" sz="1200" dirty="0">
                <a:solidFill>
                  <a:schemeClr val="tx1"/>
                </a:solidFill>
              </a:rPr>
              <a:t>Example: D-Wave Advantage quantum annealer: 5000+ qubits</a:t>
            </a:r>
          </a:p>
          <a:p>
            <a:pPr algn="ctr">
              <a:spcAft>
                <a:spcPts val="600"/>
              </a:spcAft>
            </a:pPr>
            <a:r>
              <a:rPr lang="en-US" sz="1200" dirty="0">
                <a:solidFill>
                  <a:schemeClr val="tx1"/>
                </a:solidFill>
              </a:rPr>
              <a:t>1-min free computing time</a:t>
            </a:r>
            <a:endParaRPr lang="pt-BR" sz="1200" dirty="0">
              <a:solidFill>
                <a:schemeClr val="tx1"/>
              </a:solidFill>
            </a:endParaRPr>
          </a:p>
        </p:txBody>
      </p:sp>
      <p:pic>
        <p:nvPicPr>
          <p:cNvPr id="7" name="Immagine 10" descr="Immagine che contiene testo, interni&#10;&#10;Descrizione generata automaticamente">
            <a:extLst>
              <a:ext uri="{FF2B5EF4-FFF2-40B4-BE49-F238E27FC236}">
                <a16:creationId xmlns:a16="http://schemas.microsoft.com/office/drawing/2014/main" id="{1486B581-378F-CAE8-C392-44536E799A90}"/>
              </a:ext>
            </a:extLst>
          </p:cNvPr>
          <p:cNvPicPr>
            <a:picLocks noChangeAspect="1"/>
          </p:cNvPicPr>
          <p:nvPr/>
        </p:nvPicPr>
        <p:blipFill rotWithShape="1">
          <a:blip r:embed="rId3"/>
          <a:srcRect l="20239" t="21156" r="17248" b="10255"/>
          <a:stretch/>
        </p:blipFill>
        <p:spPr>
          <a:xfrm>
            <a:off x="7641582" y="2684308"/>
            <a:ext cx="2823816" cy="2049349"/>
          </a:xfrm>
          <a:prstGeom prst="rect">
            <a:avLst/>
          </a:prstGeom>
        </p:spPr>
      </p:pic>
      <p:sp>
        <p:nvSpPr>
          <p:cNvPr id="8" name="CasellaDiTesto 3">
            <a:extLst>
              <a:ext uri="{FF2B5EF4-FFF2-40B4-BE49-F238E27FC236}">
                <a16:creationId xmlns:a16="http://schemas.microsoft.com/office/drawing/2014/main" id="{9A1649B5-22D0-CAEE-3A26-2E8E2E2D1EE8}"/>
              </a:ext>
            </a:extLst>
          </p:cNvPr>
          <p:cNvSpPr txBox="1"/>
          <p:nvPr/>
        </p:nvSpPr>
        <p:spPr>
          <a:xfrm>
            <a:off x="7656312" y="4733910"/>
            <a:ext cx="2794355" cy="180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de-DE" sz="600" dirty="0">
                <a:latin typeface="+mj-lt"/>
              </a:rPr>
              <a:t>https://www.fz-juelich.de/en/ias/jsc/systems/quantum-computing/juniq-facility</a:t>
            </a:r>
            <a:endParaRPr lang="de-DE" sz="600" dirty="0">
              <a:latin typeface="+mj-lt"/>
              <a:cs typeface="Arial"/>
            </a:endParaRPr>
          </a:p>
        </p:txBody>
      </p:sp>
      <p:sp>
        <p:nvSpPr>
          <p:cNvPr id="9" name="TextBox 8">
            <a:extLst>
              <a:ext uri="{FF2B5EF4-FFF2-40B4-BE49-F238E27FC236}">
                <a16:creationId xmlns:a16="http://schemas.microsoft.com/office/drawing/2014/main" id="{E5A62328-84EC-8C39-8330-B765328AA94F}"/>
              </a:ext>
            </a:extLst>
          </p:cNvPr>
          <p:cNvSpPr txBox="1"/>
          <p:nvPr/>
        </p:nvSpPr>
        <p:spPr>
          <a:xfrm>
            <a:off x="6700368" y="5028193"/>
            <a:ext cx="4392488" cy="253146"/>
          </a:xfrm>
          <a:prstGeom prst="rect">
            <a:avLst/>
          </a:prstGeom>
          <a:noFill/>
        </p:spPr>
        <p:txBody>
          <a:bodyPr wrap="square" rtlCol="0">
            <a:spAutoFit/>
          </a:bodyPr>
          <a:lstStyle/>
          <a:p>
            <a:pPr algn="ctr">
              <a:lnSpc>
                <a:spcPct val="95000"/>
              </a:lnSpc>
            </a:pPr>
            <a:r>
              <a:rPr lang="en-US" sz="1100" i="1" dirty="0"/>
              <a:t>JUPSI, a D-Wave Advantage quantum annealer hosted at FZJ</a:t>
            </a:r>
          </a:p>
        </p:txBody>
      </p:sp>
      <p:sp>
        <p:nvSpPr>
          <p:cNvPr id="10" name="Rechteck 5">
            <a:extLst>
              <a:ext uri="{FF2B5EF4-FFF2-40B4-BE49-F238E27FC236}">
                <a16:creationId xmlns:a16="http://schemas.microsoft.com/office/drawing/2014/main" id="{042A2A63-5188-10EB-4261-543445DEF31C}"/>
              </a:ext>
            </a:extLst>
          </p:cNvPr>
          <p:cNvSpPr/>
          <p:nvPr/>
        </p:nvSpPr>
        <p:spPr>
          <a:xfrm>
            <a:off x="628399" y="1429532"/>
            <a:ext cx="5364636" cy="40684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err="1">
                <a:solidFill>
                  <a:schemeClr val="tx1"/>
                </a:solidFill>
              </a:rPr>
              <a:t>Qiskit</a:t>
            </a:r>
            <a:endParaRPr lang="en-US" sz="1600" b="1" dirty="0">
              <a:solidFill>
                <a:schemeClr val="tx1"/>
              </a:solidFill>
            </a:endParaRPr>
          </a:p>
          <a:p>
            <a:pPr algn="ctr">
              <a:spcAft>
                <a:spcPts val="600"/>
              </a:spcAft>
            </a:pPr>
            <a:r>
              <a:rPr lang="en-US" sz="1200" dirty="0">
                <a:solidFill>
                  <a:schemeClr val="tx1"/>
                </a:solidFill>
              </a:rPr>
              <a:t>Creating and running </a:t>
            </a:r>
            <a:r>
              <a:rPr lang="en-US" sz="1200" b="1" dirty="0">
                <a:solidFill>
                  <a:schemeClr val="tx1"/>
                </a:solidFill>
              </a:rPr>
              <a:t>quantum circuits </a:t>
            </a:r>
            <a:r>
              <a:rPr lang="en-US" sz="1200" dirty="0">
                <a:solidFill>
                  <a:schemeClr val="tx1"/>
                </a:solidFill>
              </a:rPr>
              <a:t>on multiple backends</a:t>
            </a:r>
          </a:p>
          <a:p>
            <a:pPr algn="ctr">
              <a:spcAft>
                <a:spcPts val="600"/>
              </a:spcAft>
            </a:pPr>
            <a:r>
              <a:rPr lang="en-US" sz="1200" dirty="0">
                <a:solidFill>
                  <a:schemeClr val="tx1"/>
                </a:solidFill>
              </a:rPr>
              <a:t>Example: IBM Torino: 133 qubits</a:t>
            </a:r>
          </a:p>
          <a:p>
            <a:pPr algn="ctr">
              <a:spcAft>
                <a:spcPts val="600"/>
              </a:spcAft>
            </a:pPr>
            <a:r>
              <a:rPr lang="en-US" sz="1200" dirty="0">
                <a:solidFill>
                  <a:schemeClr val="tx1"/>
                </a:solidFill>
              </a:rPr>
              <a:t>Free access to QPUs (queue time may vary)</a:t>
            </a:r>
            <a:endParaRPr lang="pt-BR" sz="1200" dirty="0">
              <a:solidFill>
                <a:schemeClr val="tx1"/>
              </a:solidFill>
            </a:endParaRPr>
          </a:p>
        </p:txBody>
      </p:sp>
      <p:pic>
        <p:nvPicPr>
          <p:cNvPr id="12" name="Picture 11">
            <a:extLst>
              <a:ext uri="{FF2B5EF4-FFF2-40B4-BE49-F238E27FC236}">
                <a16:creationId xmlns:a16="http://schemas.microsoft.com/office/drawing/2014/main" id="{909EE7FE-2A89-3D44-0D26-B369B1DFC83D}"/>
              </a:ext>
            </a:extLst>
          </p:cNvPr>
          <p:cNvPicPr>
            <a:picLocks noChangeAspect="1"/>
          </p:cNvPicPr>
          <p:nvPr/>
        </p:nvPicPr>
        <p:blipFill>
          <a:blip r:embed="rId4"/>
          <a:stretch>
            <a:fillRect/>
          </a:stretch>
        </p:blipFill>
        <p:spPr>
          <a:xfrm>
            <a:off x="2143100" y="2780928"/>
            <a:ext cx="2217168" cy="1887524"/>
          </a:xfrm>
          <a:prstGeom prst="rect">
            <a:avLst/>
          </a:prstGeom>
        </p:spPr>
      </p:pic>
      <p:sp>
        <p:nvSpPr>
          <p:cNvPr id="14" name="TextBox 13">
            <a:extLst>
              <a:ext uri="{FF2B5EF4-FFF2-40B4-BE49-F238E27FC236}">
                <a16:creationId xmlns:a16="http://schemas.microsoft.com/office/drawing/2014/main" id="{BAAE89F4-5961-0F4A-C4F6-90C8B0FD51BD}"/>
              </a:ext>
            </a:extLst>
          </p:cNvPr>
          <p:cNvSpPr txBox="1"/>
          <p:nvPr/>
        </p:nvSpPr>
        <p:spPr>
          <a:xfrm>
            <a:off x="1055440" y="5026563"/>
            <a:ext cx="4392488" cy="253146"/>
          </a:xfrm>
          <a:prstGeom prst="rect">
            <a:avLst/>
          </a:prstGeom>
          <a:noFill/>
        </p:spPr>
        <p:txBody>
          <a:bodyPr wrap="square" rtlCol="0">
            <a:spAutoFit/>
          </a:bodyPr>
          <a:lstStyle/>
          <a:p>
            <a:pPr algn="ctr">
              <a:lnSpc>
                <a:spcPct val="95000"/>
              </a:lnSpc>
            </a:pPr>
            <a:r>
              <a:rPr lang="en-US" sz="1100" i="1" dirty="0"/>
              <a:t>Qubit structure of IBM Torino</a:t>
            </a:r>
          </a:p>
        </p:txBody>
      </p:sp>
      <p:sp>
        <p:nvSpPr>
          <p:cNvPr id="16" name="CasellaDiTesto 3">
            <a:extLst>
              <a:ext uri="{FF2B5EF4-FFF2-40B4-BE49-F238E27FC236}">
                <a16:creationId xmlns:a16="http://schemas.microsoft.com/office/drawing/2014/main" id="{467BE034-82A4-F39B-89E1-08FE0F86E556}"/>
              </a:ext>
            </a:extLst>
          </p:cNvPr>
          <p:cNvSpPr txBox="1"/>
          <p:nvPr/>
        </p:nvSpPr>
        <p:spPr>
          <a:xfrm>
            <a:off x="1854506" y="4714868"/>
            <a:ext cx="2794355" cy="180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de-DE" sz="600" dirty="0">
                <a:latin typeface="+mj-lt"/>
              </a:rPr>
              <a:t>https://quantum.ibm.com/</a:t>
            </a:r>
            <a:endParaRPr lang="de-DE" sz="600" dirty="0">
              <a:latin typeface="+mj-lt"/>
              <a:cs typeface="Arial"/>
            </a:endParaRPr>
          </a:p>
        </p:txBody>
      </p:sp>
    </p:spTree>
    <p:extLst>
      <p:ext uri="{BB962C8B-B14F-4D97-AF65-F5344CB8AC3E}">
        <p14:creationId xmlns:p14="http://schemas.microsoft.com/office/powerpoint/2010/main" val="127485247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Acquisition planning for EO satellites</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22</a:t>
            </a:fld>
            <a:endParaRPr lang="de-DE" dirty="0"/>
          </a:p>
        </p:txBody>
      </p:sp>
      <p:pic>
        <p:nvPicPr>
          <p:cNvPr id="5" name="Picture 4">
            <a:extLst>
              <a:ext uri="{FF2B5EF4-FFF2-40B4-BE49-F238E27FC236}">
                <a16:creationId xmlns:a16="http://schemas.microsoft.com/office/drawing/2014/main" id="{BD15272E-8E1D-90A9-2B85-08825650FDF8}"/>
              </a:ext>
            </a:extLst>
          </p:cNvPr>
          <p:cNvPicPr>
            <a:picLocks noChangeAspect="1"/>
          </p:cNvPicPr>
          <p:nvPr/>
        </p:nvPicPr>
        <p:blipFill>
          <a:blip r:embed="rId3"/>
          <a:stretch>
            <a:fillRect/>
          </a:stretch>
        </p:blipFill>
        <p:spPr>
          <a:xfrm>
            <a:off x="7493184" y="1844824"/>
            <a:ext cx="4183435" cy="2929628"/>
          </a:xfrm>
          <a:prstGeom prst="rect">
            <a:avLst/>
          </a:prstGeom>
        </p:spPr>
      </p:pic>
      <p:sp>
        <p:nvSpPr>
          <p:cNvPr id="6" name="TextBox 5">
            <a:extLst>
              <a:ext uri="{FF2B5EF4-FFF2-40B4-BE49-F238E27FC236}">
                <a16:creationId xmlns:a16="http://schemas.microsoft.com/office/drawing/2014/main" id="{DFC08794-3080-546D-5F87-A96E3F4C8446}"/>
              </a:ext>
            </a:extLst>
          </p:cNvPr>
          <p:cNvSpPr txBox="1"/>
          <p:nvPr/>
        </p:nvSpPr>
        <p:spPr>
          <a:xfrm>
            <a:off x="7608168" y="4893814"/>
            <a:ext cx="4392488" cy="253146"/>
          </a:xfrm>
          <a:prstGeom prst="rect">
            <a:avLst/>
          </a:prstGeom>
          <a:noFill/>
        </p:spPr>
        <p:txBody>
          <a:bodyPr wrap="square" rtlCol="0">
            <a:spAutoFit/>
          </a:bodyPr>
          <a:lstStyle/>
          <a:p>
            <a:pPr algn="ctr">
              <a:lnSpc>
                <a:spcPct val="95000"/>
              </a:lnSpc>
            </a:pPr>
            <a:r>
              <a:rPr lang="en-US" sz="1100" i="1" dirty="0"/>
              <a:t>Example problem instance</a:t>
            </a:r>
          </a:p>
        </p:txBody>
      </p:sp>
      <p:pic>
        <p:nvPicPr>
          <p:cNvPr id="8" name="Picture 7">
            <a:extLst>
              <a:ext uri="{FF2B5EF4-FFF2-40B4-BE49-F238E27FC236}">
                <a16:creationId xmlns:a16="http://schemas.microsoft.com/office/drawing/2014/main" id="{2C51442A-726F-0EFE-FD72-491FCFFAC1E8}"/>
              </a:ext>
            </a:extLst>
          </p:cNvPr>
          <p:cNvPicPr>
            <a:picLocks noChangeAspect="1"/>
          </p:cNvPicPr>
          <p:nvPr/>
        </p:nvPicPr>
        <p:blipFill>
          <a:blip r:embed="rId4"/>
          <a:stretch>
            <a:fillRect/>
          </a:stretch>
        </p:blipFill>
        <p:spPr>
          <a:xfrm>
            <a:off x="551774" y="2293855"/>
            <a:ext cx="6401135" cy="1517263"/>
          </a:xfrm>
          <a:prstGeom prst="rect">
            <a:avLst/>
          </a:prstGeom>
        </p:spPr>
      </p:pic>
      <p:sp>
        <p:nvSpPr>
          <p:cNvPr id="10" name="Rechteck 5">
            <a:extLst>
              <a:ext uri="{FF2B5EF4-FFF2-40B4-BE49-F238E27FC236}">
                <a16:creationId xmlns:a16="http://schemas.microsoft.com/office/drawing/2014/main" id="{5A058A74-9CE4-ECBD-3428-315804DF21C0}"/>
              </a:ext>
            </a:extLst>
          </p:cNvPr>
          <p:cNvSpPr/>
          <p:nvPr/>
        </p:nvSpPr>
        <p:spPr>
          <a:xfrm>
            <a:off x="446858" y="886390"/>
            <a:ext cx="7161310" cy="13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pt-BR" sz="1600" b="1" dirty="0">
                <a:solidFill>
                  <a:schemeClr val="tx1"/>
                </a:solidFill>
                <a:latin typeface="+mj-lt"/>
              </a:rPr>
              <a:t>mqt-problemsolver</a:t>
            </a:r>
            <a:r>
              <a:rPr lang="pt-BR" sz="1600" dirty="0">
                <a:solidFill>
                  <a:schemeClr val="tx1"/>
                </a:solidFill>
                <a:latin typeface="+mj-lt"/>
              </a:rPr>
              <a:t>: great library for testing QAOA for acquisition planning</a:t>
            </a:r>
          </a:p>
          <a:p>
            <a:pPr>
              <a:spcAft>
                <a:spcPts val="600"/>
              </a:spcAft>
            </a:pPr>
            <a:r>
              <a:rPr lang="pt-BR" sz="1600" i="1" dirty="0">
                <a:solidFill>
                  <a:schemeClr val="tx1"/>
                </a:solidFill>
                <a:latin typeface="+mj-lt"/>
              </a:rPr>
              <a:t>Quetschlich, N., Koch, V., Burgholzer, L., &amp; Wille, R. (2023). A Hybrid Classical Quantum Computing Approach to the Satellite Mission Planning Problem. https://arxiv.org/abs/2308.00029v1</a:t>
            </a:r>
          </a:p>
        </p:txBody>
      </p:sp>
      <p:pic>
        <p:nvPicPr>
          <p:cNvPr id="12" name="Picture 11">
            <a:extLst>
              <a:ext uri="{FF2B5EF4-FFF2-40B4-BE49-F238E27FC236}">
                <a16:creationId xmlns:a16="http://schemas.microsoft.com/office/drawing/2014/main" id="{00B05894-806C-B689-8AB7-BBC515C81BEC}"/>
              </a:ext>
            </a:extLst>
          </p:cNvPr>
          <p:cNvPicPr>
            <a:picLocks noChangeAspect="1"/>
          </p:cNvPicPr>
          <p:nvPr/>
        </p:nvPicPr>
        <p:blipFill>
          <a:blip r:embed="rId5"/>
          <a:stretch>
            <a:fillRect/>
          </a:stretch>
        </p:blipFill>
        <p:spPr>
          <a:xfrm>
            <a:off x="551774" y="3951454"/>
            <a:ext cx="6401135" cy="2149202"/>
          </a:xfrm>
          <a:prstGeom prst="rect">
            <a:avLst/>
          </a:prstGeom>
        </p:spPr>
      </p:pic>
    </p:spTree>
    <p:extLst>
      <p:ext uri="{BB962C8B-B14F-4D97-AF65-F5344CB8AC3E}">
        <p14:creationId xmlns:p14="http://schemas.microsoft.com/office/powerpoint/2010/main" val="217199890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Acquisition planning for EO satellites</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23</a:t>
            </a:fld>
            <a:endParaRPr lang="de-DE" dirty="0"/>
          </a:p>
        </p:txBody>
      </p:sp>
      <p:pic>
        <p:nvPicPr>
          <p:cNvPr id="5" name="Picture 4">
            <a:extLst>
              <a:ext uri="{FF2B5EF4-FFF2-40B4-BE49-F238E27FC236}">
                <a16:creationId xmlns:a16="http://schemas.microsoft.com/office/drawing/2014/main" id="{BD15272E-8E1D-90A9-2B85-08825650FDF8}"/>
              </a:ext>
            </a:extLst>
          </p:cNvPr>
          <p:cNvPicPr>
            <a:picLocks noChangeAspect="1"/>
          </p:cNvPicPr>
          <p:nvPr/>
        </p:nvPicPr>
        <p:blipFill>
          <a:blip r:embed="rId3"/>
          <a:stretch>
            <a:fillRect/>
          </a:stretch>
        </p:blipFill>
        <p:spPr>
          <a:xfrm>
            <a:off x="7493184" y="1844824"/>
            <a:ext cx="4183435" cy="2929628"/>
          </a:xfrm>
          <a:prstGeom prst="rect">
            <a:avLst/>
          </a:prstGeom>
        </p:spPr>
      </p:pic>
      <p:sp>
        <p:nvSpPr>
          <p:cNvPr id="6" name="TextBox 5">
            <a:extLst>
              <a:ext uri="{FF2B5EF4-FFF2-40B4-BE49-F238E27FC236}">
                <a16:creationId xmlns:a16="http://schemas.microsoft.com/office/drawing/2014/main" id="{DFC08794-3080-546D-5F87-A96E3F4C8446}"/>
              </a:ext>
            </a:extLst>
          </p:cNvPr>
          <p:cNvSpPr txBox="1"/>
          <p:nvPr/>
        </p:nvSpPr>
        <p:spPr>
          <a:xfrm>
            <a:off x="7608168" y="4893814"/>
            <a:ext cx="4392488" cy="253146"/>
          </a:xfrm>
          <a:prstGeom prst="rect">
            <a:avLst/>
          </a:prstGeom>
          <a:noFill/>
        </p:spPr>
        <p:txBody>
          <a:bodyPr wrap="square" rtlCol="0">
            <a:spAutoFit/>
          </a:bodyPr>
          <a:lstStyle/>
          <a:p>
            <a:pPr algn="ctr">
              <a:lnSpc>
                <a:spcPct val="95000"/>
              </a:lnSpc>
            </a:pPr>
            <a:r>
              <a:rPr lang="en-US" sz="1100" i="1" dirty="0"/>
              <a:t>Example problem instance</a:t>
            </a:r>
          </a:p>
        </p:txBody>
      </p:sp>
      <p:sp>
        <p:nvSpPr>
          <p:cNvPr id="10" name="Rechteck 5">
            <a:extLst>
              <a:ext uri="{FF2B5EF4-FFF2-40B4-BE49-F238E27FC236}">
                <a16:creationId xmlns:a16="http://schemas.microsoft.com/office/drawing/2014/main" id="{5A058A74-9CE4-ECBD-3428-315804DF21C0}"/>
              </a:ext>
            </a:extLst>
          </p:cNvPr>
          <p:cNvSpPr/>
          <p:nvPr/>
        </p:nvSpPr>
        <p:spPr>
          <a:xfrm>
            <a:off x="446858" y="1068365"/>
            <a:ext cx="7161310" cy="1314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pt-BR" sz="1600" dirty="0">
                <a:solidFill>
                  <a:schemeClr val="tx1"/>
                </a:solidFill>
                <a:latin typeface="+mj-lt"/>
              </a:rPr>
              <a:t>Solving QUBO with quantum annealing:</a:t>
            </a:r>
          </a:p>
        </p:txBody>
      </p:sp>
      <p:pic>
        <p:nvPicPr>
          <p:cNvPr id="7" name="Picture 6">
            <a:extLst>
              <a:ext uri="{FF2B5EF4-FFF2-40B4-BE49-F238E27FC236}">
                <a16:creationId xmlns:a16="http://schemas.microsoft.com/office/drawing/2014/main" id="{F892177E-318D-6411-1D8D-78F8B2F4C0EC}"/>
              </a:ext>
            </a:extLst>
          </p:cNvPr>
          <p:cNvPicPr>
            <a:picLocks noChangeAspect="1"/>
          </p:cNvPicPr>
          <p:nvPr/>
        </p:nvPicPr>
        <p:blipFill>
          <a:blip r:embed="rId4"/>
          <a:stretch>
            <a:fillRect/>
          </a:stretch>
        </p:blipFill>
        <p:spPr>
          <a:xfrm>
            <a:off x="515381" y="2514930"/>
            <a:ext cx="6696744" cy="2606440"/>
          </a:xfrm>
          <a:prstGeom prst="rect">
            <a:avLst/>
          </a:prstGeom>
        </p:spPr>
      </p:pic>
    </p:spTree>
    <p:extLst>
      <p:ext uri="{BB962C8B-B14F-4D97-AF65-F5344CB8AC3E}">
        <p14:creationId xmlns:p14="http://schemas.microsoft.com/office/powerpoint/2010/main" val="363788345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Conclusions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24</a:t>
            </a:fld>
            <a:endParaRPr lang="de-DE" dirty="0"/>
          </a:p>
        </p:txBody>
      </p:sp>
      <p:sp>
        <p:nvSpPr>
          <p:cNvPr id="19" name="Rechteck 5">
            <a:extLst>
              <a:ext uri="{FF2B5EF4-FFF2-40B4-BE49-F238E27FC236}">
                <a16:creationId xmlns:a16="http://schemas.microsoft.com/office/drawing/2014/main" id="{1600CDE9-34E3-67A2-DC3D-CC90CD57FCEF}"/>
              </a:ext>
            </a:extLst>
          </p:cNvPr>
          <p:cNvSpPr/>
          <p:nvPr/>
        </p:nvSpPr>
        <p:spPr>
          <a:xfrm>
            <a:off x="479376" y="1362587"/>
            <a:ext cx="10801200" cy="1346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marL="285750" indent="-285750">
              <a:spcAft>
                <a:spcPts val="600"/>
              </a:spcAft>
              <a:buFont typeface="Arial" panose="020B0604020202020204" pitchFamily="34" charset="0"/>
              <a:buChar char="•"/>
            </a:pPr>
            <a:r>
              <a:rPr lang="en-US" sz="1600" dirty="0">
                <a:solidFill>
                  <a:schemeClr val="tx1"/>
                </a:solidFill>
              </a:rPr>
              <a:t>Multiple tools are available and multiple applications are possible</a:t>
            </a:r>
          </a:p>
          <a:p>
            <a:pPr marL="285750" indent="-285750">
              <a:spcAft>
                <a:spcPts val="600"/>
              </a:spcAft>
              <a:buFont typeface="Arial" panose="020B0604020202020204" pitchFamily="34" charset="0"/>
              <a:buChar char="•"/>
            </a:pPr>
            <a:r>
              <a:rPr lang="en-US" sz="1600" dirty="0">
                <a:solidFill>
                  <a:schemeClr val="tx1"/>
                </a:solidFill>
              </a:rPr>
              <a:t>Testing today: insights on the behavior of quantum algorithms &gt; actual advantage</a:t>
            </a:r>
          </a:p>
          <a:p>
            <a:pPr marL="285750" indent="-285750">
              <a:spcAft>
                <a:spcPts val="600"/>
              </a:spcAft>
              <a:buFont typeface="Arial" panose="020B0604020202020204" pitchFamily="34" charset="0"/>
              <a:buChar char="•"/>
            </a:pPr>
            <a:r>
              <a:rPr lang="en-US" sz="1600" dirty="0">
                <a:solidFill>
                  <a:schemeClr val="tx1"/>
                </a:solidFill>
              </a:rPr>
              <a:t>Fast development of quantum hardware can change the game</a:t>
            </a:r>
          </a:p>
          <a:p>
            <a:pPr marL="285750" indent="-285750">
              <a:spcAft>
                <a:spcPts val="600"/>
              </a:spcAft>
              <a:buFont typeface="Arial" panose="020B0604020202020204" pitchFamily="34" charset="0"/>
              <a:buChar char="•"/>
            </a:pPr>
            <a:endParaRPr lang="en-US" sz="1600" dirty="0">
              <a:solidFill>
                <a:schemeClr val="tx1"/>
              </a:solidFill>
            </a:endParaRPr>
          </a:p>
          <a:p>
            <a:pPr>
              <a:spcAft>
                <a:spcPts val="600"/>
              </a:spcAft>
            </a:pPr>
            <a:endParaRPr lang="en-US" sz="1600" dirty="0">
              <a:solidFill>
                <a:schemeClr val="tx1"/>
              </a:solidFill>
            </a:endParaRPr>
          </a:p>
          <a:p>
            <a:pPr>
              <a:spcAft>
                <a:spcPts val="600"/>
              </a:spcAft>
            </a:pPr>
            <a:endParaRPr lang="en-US" sz="1600" dirty="0">
              <a:solidFill>
                <a:schemeClr val="tx1"/>
              </a:solidFill>
            </a:endParaRPr>
          </a:p>
        </p:txBody>
      </p:sp>
      <p:sp>
        <p:nvSpPr>
          <p:cNvPr id="4" name="Rechteck 5">
            <a:extLst>
              <a:ext uri="{FF2B5EF4-FFF2-40B4-BE49-F238E27FC236}">
                <a16:creationId xmlns:a16="http://schemas.microsoft.com/office/drawing/2014/main" id="{AB932B31-61CE-C67F-CE54-F3EC9255C0F1}"/>
              </a:ext>
            </a:extLst>
          </p:cNvPr>
          <p:cNvSpPr/>
          <p:nvPr/>
        </p:nvSpPr>
        <p:spPr>
          <a:xfrm>
            <a:off x="1307468" y="3933056"/>
            <a:ext cx="9577063" cy="15623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en-US" sz="1600" b="1" dirty="0">
                <a:solidFill>
                  <a:schemeClr val="tx1"/>
                </a:solidFill>
              </a:rPr>
              <a:t>Session “Quantum Approaches in Remote Sensing” </a:t>
            </a:r>
            <a:r>
              <a:rPr lang="en-US" sz="1600" dirty="0">
                <a:solidFill>
                  <a:schemeClr val="tx1"/>
                </a:solidFill>
              </a:rPr>
              <a:t>(tomorrow, 9.30-10.30, in this room)</a:t>
            </a:r>
          </a:p>
          <a:p>
            <a:pPr marL="285750" indent="-285750">
              <a:spcAft>
                <a:spcPts val="600"/>
              </a:spcAft>
              <a:buFont typeface="Arial" panose="020B0604020202020204" pitchFamily="34" charset="0"/>
              <a:buChar char="•"/>
            </a:pPr>
            <a:endParaRPr lang="en-US" sz="1600" b="1" dirty="0">
              <a:solidFill>
                <a:schemeClr val="tx1"/>
              </a:solidFill>
            </a:endParaRPr>
          </a:p>
          <a:p>
            <a:pPr marL="285750" indent="-285750">
              <a:spcAft>
                <a:spcPts val="600"/>
              </a:spcAft>
              <a:buFont typeface="Arial" panose="020B0604020202020204" pitchFamily="34" charset="0"/>
              <a:buChar char="•"/>
            </a:pPr>
            <a:r>
              <a:rPr lang="en-US" sz="1600" b="1" dirty="0">
                <a:solidFill>
                  <a:schemeClr val="tx1"/>
                </a:solidFill>
              </a:rPr>
              <a:t>Quantum neural network for semantic segmentation of radar sounder data: </a:t>
            </a:r>
            <a:r>
              <a:rPr lang="en-US" sz="1600" dirty="0">
                <a:solidFill>
                  <a:schemeClr val="tx1"/>
                </a:solidFill>
              </a:rPr>
              <a:t>9.45-10.00</a:t>
            </a:r>
          </a:p>
          <a:p>
            <a:pPr marL="285750" indent="-285750">
              <a:spcAft>
                <a:spcPts val="600"/>
              </a:spcAft>
              <a:buFont typeface="Arial" panose="020B0604020202020204" pitchFamily="34" charset="0"/>
              <a:buChar char="•"/>
            </a:pPr>
            <a:r>
              <a:rPr lang="en-US" sz="1600" b="1" dirty="0">
                <a:solidFill>
                  <a:schemeClr val="tx1"/>
                </a:solidFill>
              </a:rPr>
              <a:t>Quantum annealing for semantic segmentation of optical images: </a:t>
            </a:r>
            <a:r>
              <a:rPr lang="en-US" sz="1600" dirty="0">
                <a:solidFill>
                  <a:schemeClr val="tx1"/>
                </a:solidFill>
              </a:rPr>
              <a:t>10.15-10.30</a:t>
            </a:r>
            <a:endParaRPr lang="en-US" sz="1600" b="1" dirty="0">
              <a:solidFill>
                <a:schemeClr val="tx1"/>
              </a:solidFill>
            </a:endParaRPr>
          </a:p>
        </p:txBody>
      </p:sp>
    </p:spTree>
    <p:extLst>
      <p:ext uri="{BB962C8B-B14F-4D97-AF65-F5344CB8AC3E}">
        <p14:creationId xmlns:p14="http://schemas.microsoft.com/office/powerpoint/2010/main" val="42795245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5">
            <a:extLst>
              <a:ext uri="{FF2B5EF4-FFF2-40B4-BE49-F238E27FC236}">
                <a16:creationId xmlns:a16="http://schemas.microsoft.com/office/drawing/2014/main" id="{A250AA77-1774-8360-8BDD-093F66087472}"/>
              </a:ext>
            </a:extLst>
          </p:cNvPr>
          <p:cNvSpPr/>
          <p:nvPr/>
        </p:nvSpPr>
        <p:spPr>
          <a:xfrm>
            <a:off x="358773" y="3256175"/>
            <a:ext cx="11449050" cy="26931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endParaRPr lang="pt-BR" sz="1200" dirty="0">
              <a:solidFill>
                <a:schemeClr val="tx1"/>
              </a:solidFill>
            </a:endParaRPr>
          </a:p>
        </p:txBody>
      </p:sp>
      <p:sp>
        <p:nvSpPr>
          <p:cNvPr id="27" name="Rechteck 5">
            <a:extLst>
              <a:ext uri="{FF2B5EF4-FFF2-40B4-BE49-F238E27FC236}">
                <a16:creationId xmlns:a16="http://schemas.microsoft.com/office/drawing/2014/main" id="{E6BEB27B-E653-5200-7413-54E2E23E07CF}"/>
              </a:ext>
            </a:extLst>
          </p:cNvPr>
          <p:cNvSpPr/>
          <p:nvPr/>
        </p:nvSpPr>
        <p:spPr>
          <a:xfrm>
            <a:off x="358773" y="1311959"/>
            <a:ext cx="11449050" cy="18290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endParaRPr lang="pt-BR" sz="1200" dirty="0">
              <a:solidFill>
                <a:schemeClr val="tx1"/>
              </a:solidFill>
            </a:endParaRPr>
          </a:p>
        </p:txBody>
      </p:sp>
      <p:sp>
        <p:nvSpPr>
          <p:cNvPr id="2" name="Title 1">
            <a:extLst>
              <a:ext uri="{FF2B5EF4-FFF2-40B4-BE49-F238E27FC236}">
                <a16:creationId xmlns:a16="http://schemas.microsoft.com/office/drawing/2014/main" id="{B8484FE2-A52D-BFAE-FEF0-6BFB9BCBDC6D}"/>
              </a:ext>
            </a:extLst>
          </p:cNvPr>
          <p:cNvSpPr>
            <a:spLocks noGrp="1"/>
          </p:cNvSpPr>
          <p:nvPr>
            <p:ph type="title"/>
          </p:nvPr>
        </p:nvSpPr>
        <p:spPr/>
        <p:txBody>
          <a:bodyPr/>
          <a:lstStyle/>
          <a:p>
            <a:r>
              <a:rPr lang="en-US" sz="2800" dirty="0"/>
              <a:t>Thanks to GRSS</a:t>
            </a:r>
            <a:endParaRPr lang="en-DE" sz="2800" dirty="0"/>
          </a:p>
        </p:txBody>
      </p:sp>
      <p:sp>
        <p:nvSpPr>
          <p:cNvPr id="4" name="Date Placeholder 3">
            <a:extLst>
              <a:ext uri="{FF2B5EF4-FFF2-40B4-BE49-F238E27FC236}">
                <a16:creationId xmlns:a16="http://schemas.microsoft.com/office/drawing/2014/main" id="{4BFF889D-DE61-4A08-F1E5-ED11D1A71DCF}"/>
              </a:ext>
            </a:extLst>
          </p:cNvPr>
          <p:cNvSpPr>
            <a:spLocks noGrp="1"/>
          </p:cNvSpPr>
          <p:nvPr>
            <p:ph type="dt" sz="half" idx="13"/>
          </p:nvPr>
        </p:nvSpPr>
        <p:spPr/>
        <p:txBody>
          <a:bodyPr/>
          <a:lstStyle/>
          <a:p>
            <a:r>
              <a:rPr lang="en-US"/>
              <a:t>15/04/2024</a:t>
            </a:r>
            <a:endParaRPr lang="de-DE" dirty="0"/>
          </a:p>
        </p:txBody>
      </p:sp>
      <p:sp>
        <p:nvSpPr>
          <p:cNvPr id="5" name="Slide Number Placeholder 4">
            <a:extLst>
              <a:ext uri="{FF2B5EF4-FFF2-40B4-BE49-F238E27FC236}">
                <a16:creationId xmlns:a16="http://schemas.microsoft.com/office/drawing/2014/main" id="{A15262C3-A05C-C122-CAF8-2CD746DEE0F2}"/>
              </a:ext>
            </a:extLst>
          </p:cNvPr>
          <p:cNvSpPr>
            <a:spLocks noGrp="1"/>
          </p:cNvSpPr>
          <p:nvPr>
            <p:ph type="sldNum" sz="quarter" idx="14"/>
          </p:nvPr>
        </p:nvSpPr>
        <p:spPr/>
        <p:txBody>
          <a:bodyPr/>
          <a:lstStyle/>
          <a:p>
            <a:r>
              <a:rPr lang="de-DE"/>
              <a:t>Page </a:t>
            </a:r>
            <a:fld id="{A52F4D17-1AD6-42D9-B93A-EB002C62F438}" type="slidenum">
              <a:rPr lang="de-DE" smtClean="0"/>
              <a:pPr/>
              <a:t>25</a:t>
            </a:fld>
            <a:endParaRPr lang="de-DE" dirty="0"/>
          </a:p>
        </p:txBody>
      </p:sp>
      <p:sp>
        <p:nvSpPr>
          <p:cNvPr id="6" name="Text Placeholder 5">
            <a:extLst>
              <a:ext uri="{FF2B5EF4-FFF2-40B4-BE49-F238E27FC236}">
                <a16:creationId xmlns:a16="http://schemas.microsoft.com/office/drawing/2014/main" id="{0F0A253D-8360-C82E-27D8-CDFEEE422495}"/>
              </a:ext>
            </a:extLst>
          </p:cNvPr>
          <p:cNvSpPr>
            <a:spLocks noGrp="1"/>
          </p:cNvSpPr>
          <p:nvPr>
            <p:ph type="body" sz="quarter" idx="15"/>
          </p:nvPr>
        </p:nvSpPr>
        <p:spPr>
          <a:xfrm>
            <a:off x="358774" y="830774"/>
            <a:ext cx="11449049" cy="509994"/>
          </a:xfrm>
        </p:spPr>
        <p:txBody>
          <a:bodyPr/>
          <a:lstStyle/>
          <a:p>
            <a:r>
              <a:rPr lang="en-DE" dirty="0"/>
              <a:t>Join us</a:t>
            </a:r>
            <a:r>
              <a:rPr lang="en-US" dirty="0"/>
              <a:t>!</a:t>
            </a:r>
            <a:endParaRPr lang="en-DE" dirty="0"/>
          </a:p>
        </p:txBody>
      </p:sp>
      <p:pic>
        <p:nvPicPr>
          <p:cNvPr id="1026" name="Picture 2">
            <a:extLst>
              <a:ext uri="{FF2B5EF4-FFF2-40B4-BE49-F238E27FC236}">
                <a16:creationId xmlns:a16="http://schemas.microsoft.com/office/drawing/2014/main" id="{31B9BC83-7308-1173-8AFA-D97BC8B5B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07" y="1693579"/>
            <a:ext cx="1108720"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ABE6FC-8399-639C-A4A7-81CBD8A1D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0657" y="1693579"/>
            <a:ext cx="1018070"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9D4C2B-E16B-0AB4-8574-4FC1662BD6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6257" y="1693579"/>
            <a:ext cx="1124119"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DFE75DC-4DA8-2ACF-7EFD-58748C8CDC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592" y="3645749"/>
            <a:ext cx="965686"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CBBE731-9F63-9215-8070-DC378BA300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4896" y="3654325"/>
            <a:ext cx="1124119"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F7781DD-FBE3-D04A-7C5F-6333240A8D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39" r="13987"/>
          <a:stretch/>
        </p:blipFill>
        <p:spPr bwMode="auto">
          <a:xfrm>
            <a:off x="1836275" y="3654573"/>
            <a:ext cx="1008112" cy="11241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FC2CABC-AB71-10F6-A6F0-7CA34AEF78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1593" y="3645750"/>
            <a:ext cx="1124118" cy="112411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68FEB736-045F-168D-9D6C-7AECF2E858CC}"/>
              </a:ext>
            </a:extLst>
          </p:cNvPr>
          <p:cNvSpPr txBox="1">
            <a:spLocks/>
          </p:cNvSpPr>
          <p:nvPr/>
        </p:nvSpPr>
        <p:spPr>
          <a:xfrm>
            <a:off x="5405154" y="1478171"/>
            <a:ext cx="6739518" cy="397992"/>
          </a:xfrm>
          <a:prstGeom prst="rect">
            <a:avLst/>
          </a:prstGeom>
        </p:spPr>
        <p:txBody>
          <a:bodyPr vert="horz" lIns="0" tIns="0" rIns="0" bIns="0" rtlCol="0" anchor="t" anchorCtr="0">
            <a:noAutofit/>
          </a:bodyPr>
          <a:lstStyle>
            <a:lvl1pPr marL="228600" indent="-266400" algn="l" defTabSz="914400" rtl="0" eaLnBrk="1" latinLnBrk="0" hangingPunct="1">
              <a:lnSpc>
                <a:spcPct val="114000"/>
              </a:lnSpc>
              <a:spcBef>
                <a:spcPts val="0"/>
              </a:spcBef>
              <a:spcAft>
                <a:spcPts val="600"/>
              </a:spcAft>
              <a:buSzPct val="110000"/>
              <a:buFont typeface="Wingdings" panose="05000000000000000000" pitchFamily="2" charset="2"/>
              <a:buChar char="§"/>
              <a:defRPr sz="1800" b="0" kern="12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marL="496800" indent="-266400" algn="l" defTabSz="914400" rtl="0" eaLnBrk="1" latinLnBrk="0" hangingPunct="1">
              <a:lnSpc>
                <a:spcPct val="114000"/>
              </a:lnSpc>
              <a:spcBef>
                <a:spcPts val="0"/>
              </a:spcBef>
              <a:spcAft>
                <a:spcPts val="600"/>
              </a:spcAft>
              <a:buSzPct val="90000"/>
              <a:buFont typeface="Symbol" charset="2"/>
              <a:buChar char="-"/>
              <a:defRPr sz="17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2pPr>
            <a:lvl3pPr marL="763200" indent="-266400" algn="l" defTabSz="914400" rtl="0" eaLnBrk="1" latinLnBrk="0" hangingPunct="1">
              <a:lnSpc>
                <a:spcPct val="114000"/>
              </a:lnSpc>
              <a:spcBef>
                <a:spcPts val="0"/>
              </a:spcBef>
              <a:spcAft>
                <a:spcPts val="600"/>
              </a:spcAft>
              <a:buSzPct val="70000"/>
              <a:buFont typeface="Courier New"/>
              <a:buChar char="o"/>
              <a:defRPr sz="16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3pPr>
            <a:lvl4pPr marL="1029600" indent="-266400" algn="l" defTabSz="914400" rtl="0" eaLnBrk="1" latinLnBrk="0" hangingPunct="1">
              <a:lnSpc>
                <a:spcPct val="114000"/>
              </a:lnSpc>
              <a:spcBef>
                <a:spcPts val="0"/>
              </a:spcBef>
              <a:spcAft>
                <a:spcPts val="600"/>
              </a:spcAft>
              <a:buFont typeface="Wingdings" charset="2"/>
              <a:buChar char="§"/>
              <a:defRPr sz="15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4pPr>
            <a:lvl5pPr marL="1296000" indent="-266400" algn="l" defTabSz="914400" rtl="0" eaLnBrk="1" latinLnBrk="0" hangingPunct="1">
              <a:lnSpc>
                <a:spcPct val="114000"/>
              </a:lnSpc>
              <a:spcBef>
                <a:spcPts val="0"/>
              </a:spcBef>
              <a:spcAft>
                <a:spcPts val="600"/>
              </a:spcAft>
              <a:buSzPct val="60000"/>
              <a:buFont typeface="Wingdings" charset="2"/>
              <a:buChar char="Ø"/>
              <a:defRPr sz="14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b="1" dirty="0">
                <a:solidFill>
                  <a:schemeClr val="tx1"/>
                </a:solidFill>
                <a:latin typeface="+mj-lt"/>
              </a:rPr>
              <a:t>Earth Science Informatics (ESI) Technical Committee</a:t>
            </a:r>
            <a:endParaRPr lang="en-US" b="1" dirty="0">
              <a:solidFill>
                <a:schemeClr val="tx1"/>
              </a:solidFill>
              <a:latin typeface="+mj-lt"/>
            </a:endParaRPr>
          </a:p>
        </p:txBody>
      </p:sp>
      <p:sp>
        <p:nvSpPr>
          <p:cNvPr id="9" name="Content Placeholder 2">
            <a:extLst>
              <a:ext uri="{FF2B5EF4-FFF2-40B4-BE49-F238E27FC236}">
                <a16:creationId xmlns:a16="http://schemas.microsoft.com/office/drawing/2014/main" id="{67937B73-CCFD-B68C-984E-D7FBF23E0833}"/>
              </a:ext>
            </a:extLst>
          </p:cNvPr>
          <p:cNvSpPr txBox="1">
            <a:spLocks/>
          </p:cNvSpPr>
          <p:nvPr/>
        </p:nvSpPr>
        <p:spPr>
          <a:xfrm>
            <a:off x="6749054" y="2021280"/>
            <a:ext cx="4051718" cy="585247"/>
          </a:xfrm>
          <a:prstGeom prst="rect">
            <a:avLst/>
          </a:prstGeom>
        </p:spPr>
        <p:txBody>
          <a:bodyPr vert="horz" lIns="0" tIns="0" rIns="0" bIns="0" rtlCol="0" anchor="t" anchorCtr="0">
            <a:noAutofit/>
          </a:bodyPr>
          <a:lstStyle>
            <a:lvl1pPr marL="228600" indent="-266400" algn="l" defTabSz="914400" rtl="0" eaLnBrk="1" latinLnBrk="0" hangingPunct="1">
              <a:lnSpc>
                <a:spcPct val="114000"/>
              </a:lnSpc>
              <a:spcBef>
                <a:spcPts val="0"/>
              </a:spcBef>
              <a:spcAft>
                <a:spcPts val="600"/>
              </a:spcAft>
              <a:buSzPct val="110000"/>
              <a:buFont typeface="Wingdings" panose="05000000000000000000" pitchFamily="2" charset="2"/>
              <a:buChar char="§"/>
              <a:defRPr sz="1800" b="0" kern="12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marL="496800" indent="-266400" algn="l" defTabSz="914400" rtl="0" eaLnBrk="1" latinLnBrk="0" hangingPunct="1">
              <a:lnSpc>
                <a:spcPct val="114000"/>
              </a:lnSpc>
              <a:spcBef>
                <a:spcPts val="0"/>
              </a:spcBef>
              <a:spcAft>
                <a:spcPts val="600"/>
              </a:spcAft>
              <a:buSzPct val="90000"/>
              <a:buFont typeface="Symbol" charset="2"/>
              <a:buChar char="-"/>
              <a:defRPr sz="17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2pPr>
            <a:lvl3pPr marL="763200" indent="-266400" algn="l" defTabSz="914400" rtl="0" eaLnBrk="1" latinLnBrk="0" hangingPunct="1">
              <a:lnSpc>
                <a:spcPct val="114000"/>
              </a:lnSpc>
              <a:spcBef>
                <a:spcPts val="0"/>
              </a:spcBef>
              <a:spcAft>
                <a:spcPts val="600"/>
              </a:spcAft>
              <a:buSzPct val="70000"/>
              <a:buFont typeface="Courier New"/>
              <a:buChar char="o"/>
              <a:defRPr sz="16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3pPr>
            <a:lvl4pPr marL="1029600" indent="-266400" algn="l" defTabSz="914400" rtl="0" eaLnBrk="1" latinLnBrk="0" hangingPunct="1">
              <a:lnSpc>
                <a:spcPct val="114000"/>
              </a:lnSpc>
              <a:spcBef>
                <a:spcPts val="0"/>
              </a:spcBef>
              <a:spcAft>
                <a:spcPts val="600"/>
              </a:spcAft>
              <a:buFont typeface="Wingdings" charset="2"/>
              <a:buChar char="§"/>
              <a:defRPr sz="15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4pPr>
            <a:lvl5pPr marL="1296000" indent="-266400" algn="l" defTabSz="914400" rtl="0" eaLnBrk="1" latinLnBrk="0" hangingPunct="1">
              <a:lnSpc>
                <a:spcPct val="114000"/>
              </a:lnSpc>
              <a:spcBef>
                <a:spcPts val="0"/>
              </a:spcBef>
              <a:spcAft>
                <a:spcPts val="600"/>
              </a:spcAft>
              <a:buSzPct val="60000"/>
              <a:buFont typeface="Wingdings" charset="2"/>
              <a:buChar char="Ø"/>
              <a:defRPr sz="14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sz="1500" dirty="0">
                <a:solidFill>
                  <a:schemeClr val="tx1"/>
                </a:solidFill>
                <a:latin typeface="+mn-lt"/>
              </a:rPr>
              <a:t>Advance application of informatics to geoscience and remote sensing </a:t>
            </a:r>
            <a:endParaRPr lang="en-US" sz="1500" dirty="0">
              <a:solidFill>
                <a:schemeClr val="tx1"/>
              </a:solidFill>
              <a:latin typeface="+mn-lt"/>
            </a:endParaRPr>
          </a:p>
        </p:txBody>
      </p:sp>
      <p:sp>
        <p:nvSpPr>
          <p:cNvPr id="11" name="TextBox 10">
            <a:extLst>
              <a:ext uri="{FF2B5EF4-FFF2-40B4-BE49-F238E27FC236}">
                <a16:creationId xmlns:a16="http://schemas.microsoft.com/office/drawing/2014/main" id="{8598A8D8-B641-6D2E-CBC7-58CFE1FDA1A4}"/>
              </a:ext>
            </a:extLst>
          </p:cNvPr>
          <p:cNvSpPr txBox="1"/>
          <p:nvPr/>
        </p:nvSpPr>
        <p:spPr>
          <a:xfrm>
            <a:off x="545246" y="1405547"/>
            <a:ext cx="3755129" cy="215444"/>
          </a:xfrm>
          <a:prstGeom prst="rect">
            <a:avLst/>
          </a:prstGeom>
          <a:noFill/>
        </p:spPr>
        <p:txBody>
          <a:bodyPr wrap="square">
            <a:spAutoFit/>
          </a:bodyPr>
          <a:lstStyle/>
          <a:p>
            <a:pPr algn="ctr"/>
            <a:r>
              <a:rPr lang="en-US" sz="800" b="1" dirty="0">
                <a:solidFill>
                  <a:schemeClr val="tx1"/>
                </a:solidFill>
              </a:rPr>
              <a:t>CHAIRS</a:t>
            </a:r>
            <a:endParaRPr lang="en-DE" sz="800" b="1" dirty="0"/>
          </a:p>
        </p:txBody>
      </p:sp>
      <p:sp>
        <p:nvSpPr>
          <p:cNvPr id="14" name="TextBox 13">
            <a:extLst>
              <a:ext uri="{FF2B5EF4-FFF2-40B4-BE49-F238E27FC236}">
                <a16:creationId xmlns:a16="http://schemas.microsoft.com/office/drawing/2014/main" id="{2285E931-0947-159D-0F97-411A5B0B09B2}"/>
              </a:ext>
            </a:extLst>
          </p:cNvPr>
          <p:cNvSpPr txBox="1"/>
          <p:nvPr/>
        </p:nvSpPr>
        <p:spPr>
          <a:xfrm>
            <a:off x="6330433" y="3432010"/>
            <a:ext cx="5208105" cy="646331"/>
          </a:xfrm>
          <a:prstGeom prst="rect">
            <a:avLst/>
          </a:prstGeom>
          <a:noFill/>
        </p:spPr>
        <p:txBody>
          <a:bodyPr wrap="square">
            <a:spAutoFit/>
          </a:bodyPr>
          <a:lstStyle/>
          <a:p>
            <a:pPr algn="ctr"/>
            <a:r>
              <a:rPr lang="en-DE" b="1" dirty="0"/>
              <a:t>High-performance and Disruptive Computing in Remote Sensing </a:t>
            </a:r>
            <a:r>
              <a:rPr lang="en-US" b="1" dirty="0"/>
              <a:t>(HDCRS) </a:t>
            </a:r>
            <a:r>
              <a:rPr lang="en-DE" b="1" dirty="0"/>
              <a:t>Working Group</a:t>
            </a:r>
          </a:p>
        </p:txBody>
      </p:sp>
      <p:sp>
        <p:nvSpPr>
          <p:cNvPr id="16" name="TextBox 15">
            <a:extLst>
              <a:ext uri="{FF2B5EF4-FFF2-40B4-BE49-F238E27FC236}">
                <a16:creationId xmlns:a16="http://schemas.microsoft.com/office/drawing/2014/main" id="{E661C1F1-B030-0A1A-30AE-079977BFDE2D}"/>
              </a:ext>
            </a:extLst>
          </p:cNvPr>
          <p:cNvSpPr txBox="1"/>
          <p:nvPr/>
        </p:nvSpPr>
        <p:spPr>
          <a:xfrm>
            <a:off x="5747904" y="2729197"/>
            <a:ext cx="6251340" cy="215444"/>
          </a:xfrm>
          <a:prstGeom prst="rect">
            <a:avLst/>
          </a:prstGeom>
          <a:noFill/>
        </p:spPr>
        <p:txBody>
          <a:bodyPr wrap="square">
            <a:spAutoFit/>
          </a:bodyPr>
          <a:lstStyle/>
          <a:p>
            <a:pPr algn="ctr"/>
            <a:r>
              <a:rPr lang="en-DE" sz="800" dirty="0"/>
              <a:t>https://www.grss-ieee.org/technical-committees/earth-science-informatics/</a:t>
            </a:r>
          </a:p>
        </p:txBody>
      </p:sp>
      <p:sp>
        <p:nvSpPr>
          <p:cNvPr id="18" name="TextBox 17">
            <a:extLst>
              <a:ext uri="{FF2B5EF4-FFF2-40B4-BE49-F238E27FC236}">
                <a16:creationId xmlns:a16="http://schemas.microsoft.com/office/drawing/2014/main" id="{C18F7068-F5FC-95ED-6529-99D99A391DC1}"/>
              </a:ext>
            </a:extLst>
          </p:cNvPr>
          <p:cNvSpPr txBox="1"/>
          <p:nvPr/>
        </p:nvSpPr>
        <p:spPr>
          <a:xfrm>
            <a:off x="5851632" y="4869740"/>
            <a:ext cx="5956192" cy="215444"/>
          </a:xfrm>
          <a:prstGeom prst="rect">
            <a:avLst/>
          </a:prstGeom>
          <a:noFill/>
        </p:spPr>
        <p:txBody>
          <a:bodyPr wrap="square">
            <a:spAutoFit/>
          </a:bodyPr>
          <a:lstStyle/>
          <a:p>
            <a:pPr algn="ctr"/>
            <a:r>
              <a:rPr lang="en-DE" sz="800" dirty="0"/>
              <a:t>https://www.grss-ieee.org/community/groups-initiatives/high-performance-and-disruptive-computing-in-remote-sensing-hdcrs/</a:t>
            </a:r>
          </a:p>
        </p:txBody>
      </p:sp>
      <p:sp>
        <p:nvSpPr>
          <p:cNvPr id="20" name="TextBox 19">
            <a:extLst>
              <a:ext uri="{FF2B5EF4-FFF2-40B4-BE49-F238E27FC236}">
                <a16:creationId xmlns:a16="http://schemas.microsoft.com/office/drawing/2014/main" id="{A4C5473A-DFAB-2764-920F-B5E4B7DE7ACA}"/>
              </a:ext>
            </a:extLst>
          </p:cNvPr>
          <p:cNvSpPr txBox="1"/>
          <p:nvPr/>
        </p:nvSpPr>
        <p:spPr>
          <a:xfrm>
            <a:off x="526991" y="2825692"/>
            <a:ext cx="1108720" cy="246221"/>
          </a:xfrm>
          <a:prstGeom prst="rect">
            <a:avLst/>
          </a:prstGeom>
          <a:noFill/>
        </p:spPr>
        <p:txBody>
          <a:bodyPr wrap="square">
            <a:spAutoFit/>
          </a:bodyPr>
          <a:lstStyle/>
          <a:p>
            <a:pPr algn="ctr"/>
            <a:r>
              <a:rPr lang="en-DE" sz="1000" dirty="0"/>
              <a:t>Manil Maskey</a:t>
            </a:r>
          </a:p>
        </p:txBody>
      </p:sp>
      <p:sp>
        <p:nvSpPr>
          <p:cNvPr id="21" name="TextBox 20">
            <a:extLst>
              <a:ext uri="{FF2B5EF4-FFF2-40B4-BE49-F238E27FC236}">
                <a16:creationId xmlns:a16="http://schemas.microsoft.com/office/drawing/2014/main" id="{5C70B55D-9E11-C00A-8C0F-BF33C118E12B}"/>
              </a:ext>
            </a:extLst>
          </p:cNvPr>
          <p:cNvSpPr txBox="1"/>
          <p:nvPr/>
        </p:nvSpPr>
        <p:spPr>
          <a:xfrm>
            <a:off x="1812693" y="2825692"/>
            <a:ext cx="1108719" cy="246221"/>
          </a:xfrm>
          <a:prstGeom prst="rect">
            <a:avLst/>
          </a:prstGeom>
          <a:noFill/>
        </p:spPr>
        <p:txBody>
          <a:bodyPr wrap="square">
            <a:spAutoFit/>
          </a:bodyPr>
          <a:lstStyle/>
          <a:p>
            <a:pPr algn="ctr"/>
            <a:r>
              <a:rPr lang="en-GB" sz="1000" dirty="0"/>
              <a:t>Peter Baumann</a:t>
            </a:r>
            <a:endParaRPr lang="en-DE" sz="1000" dirty="0"/>
          </a:p>
        </p:txBody>
      </p:sp>
      <p:sp>
        <p:nvSpPr>
          <p:cNvPr id="22" name="TextBox 21">
            <a:extLst>
              <a:ext uri="{FF2B5EF4-FFF2-40B4-BE49-F238E27FC236}">
                <a16:creationId xmlns:a16="http://schemas.microsoft.com/office/drawing/2014/main" id="{B74A7081-3CC3-3B79-4360-8FEB29911FDB}"/>
              </a:ext>
            </a:extLst>
          </p:cNvPr>
          <p:cNvSpPr txBox="1"/>
          <p:nvPr/>
        </p:nvSpPr>
        <p:spPr>
          <a:xfrm>
            <a:off x="3098395" y="2822686"/>
            <a:ext cx="1283830" cy="246221"/>
          </a:xfrm>
          <a:prstGeom prst="rect">
            <a:avLst/>
          </a:prstGeom>
          <a:noFill/>
        </p:spPr>
        <p:txBody>
          <a:bodyPr wrap="square">
            <a:spAutoFit/>
          </a:bodyPr>
          <a:lstStyle/>
          <a:p>
            <a:pPr algn="ctr"/>
            <a:r>
              <a:rPr lang="en-DE" sz="1000" dirty="0"/>
              <a:t>Gabriele Cavallaro</a:t>
            </a:r>
          </a:p>
        </p:txBody>
      </p:sp>
      <p:sp>
        <p:nvSpPr>
          <p:cNvPr id="23" name="TextBox 22">
            <a:extLst>
              <a:ext uri="{FF2B5EF4-FFF2-40B4-BE49-F238E27FC236}">
                <a16:creationId xmlns:a16="http://schemas.microsoft.com/office/drawing/2014/main" id="{B1927B29-8EB9-7469-F4AC-91DA98D6FE97}"/>
              </a:ext>
            </a:extLst>
          </p:cNvPr>
          <p:cNvSpPr txBox="1"/>
          <p:nvPr/>
        </p:nvSpPr>
        <p:spPr>
          <a:xfrm>
            <a:off x="384176" y="4804449"/>
            <a:ext cx="1258951" cy="246221"/>
          </a:xfrm>
          <a:prstGeom prst="rect">
            <a:avLst/>
          </a:prstGeom>
          <a:noFill/>
        </p:spPr>
        <p:txBody>
          <a:bodyPr wrap="square">
            <a:spAutoFit/>
          </a:bodyPr>
          <a:lstStyle/>
          <a:p>
            <a:pPr algn="ctr"/>
            <a:r>
              <a:rPr lang="en-GB" sz="1000" dirty="0"/>
              <a:t>Dora Blanco Heras</a:t>
            </a:r>
            <a:endParaRPr lang="en-DE" sz="1000" dirty="0"/>
          </a:p>
        </p:txBody>
      </p:sp>
      <p:sp>
        <p:nvSpPr>
          <p:cNvPr id="24" name="TextBox 23">
            <a:extLst>
              <a:ext uri="{FF2B5EF4-FFF2-40B4-BE49-F238E27FC236}">
                <a16:creationId xmlns:a16="http://schemas.microsoft.com/office/drawing/2014/main" id="{41651957-7ECE-876F-F805-8A3DBC61D408}"/>
              </a:ext>
            </a:extLst>
          </p:cNvPr>
          <p:cNvSpPr txBox="1"/>
          <p:nvPr/>
        </p:nvSpPr>
        <p:spPr>
          <a:xfrm>
            <a:off x="1776534" y="4799663"/>
            <a:ext cx="1124119" cy="246221"/>
          </a:xfrm>
          <a:prstGeom prst="rect">
            <a:avLst/>
          </a:prstGeom>
          <a:noFill/>
        </p:spPr>
        <p:txBody>
          <a:bodyPr wrap="square">
            <a:spAutoFit/>
          </a:bodyPr>
          <a:lstStyle/>
          <a:p>
            <a:pPr algn="ctr"/>
            <a:r>
              <a:rPr lang="en-GB" sz="1000" dirty="0" err="1"/>
              <a:t>Iksha</a:t>
            </a:r>
            <a:r>
              <a:rPr lang="en-GB" sz="1000" dirty="0"/>
              <a:t> Gurung</a:t>
            </a:r>
            <a:endParaRPr lang="en-DE" sz="1000" dirty="0"/>
          </a:p>
        </p:txBody>
      </p:sp>
      <p:sp>
        <p:nvSpPr>
          <p:cNvPr id="25" name="TextBox 24">
            <a:extLst>
              <a:ext uri="{FF2B5EF4-FFF2-40B4-BE49-F238E27FC236}">
                <a16:creationId xmlns:a16="http://schemas.microsoft.com/office/drawing/2014/main" id="{0C4B90F9-BA25-AD45-54E0-8084CCCE1672}"/>
              </a:ext>
            </a:extLst>
          </p:cNvPr>
          <p:cNvSpPr txBox="1"/>
          <p:nvPr/>
        </p:nvSpPr>
        <p:spPr>
          <a:xfrm>
            <a:off x="3165504" y="4799662"/>
            <a:ext cx="1124119" cy="246221"/>
          </a:xfrm>
          <a:prstGeom prst="rect">
            <a:avLst/>
          </a:prstGeom>
          <a:noFill/>
        </p:spPr>
        <p:txBody>
          <a:bodyPr wrap="square">
            <a:spAutoFit/>
          </a:bodyPr>
          <a:lstStyle/>
          <a:p>
            <a:pPr algn="ctr"/>
            <a:r>
              <a:rPr lang="en-GB" sz="1000" dirty="0"/>
              <a:t>Rocco Sedona</a:t>
            </a:r>
            <a:endParaRPr lang="en-DE" sz="1000" dirty="0"/>
          </a:p>
        </p:txBody>
      </p:sp>
      <p:sp>
        <p:nvSpPr>
          <p:cNvPr id="26" name="TextBox 25">
            <a:extLst>
              <a:ext uri="{FF2B5EF4-FFF2-40B4-BE49-F238E27FC236}">
                <a16:creationId xmlns:a16="http://schemas.microsoft.com/office/drawing/2014/main" id="{E82DA5FC-06CB-B82F-F66E-7CE2F750DC36}"/>
              </a:ext>
            </a:extLst>
          </p:cNvPr>
          <p:cNvSpPr txBox="1"/>
          <p:nvPr/>
        </p:nvSpPr>
        <p:spPr>
          <a:xfrm>
            <a:off x="4575434" y="4784188"/>
            <a:ext cx="1124119" cy="246221"/>
          </a:xfrm>
          <a:prstGeom prst="rect">
            <a:avLst/>
          </a:prstGeom>
          <a:noFill/>
        </p:spPr>
        <p:txBody>
          <a:bodyPr wrap="square">
            <a:spAutoFit/>
          </a:bodyPr>
          <a:lstStyle/>
          <a:p>
            <a:pPr algn="ctr"/>
            <a:r>
              <a:rPr lang="en-GB" sz="1000" dirty="0"/>
              <a:t>Sudan Jha</a:t>
            </a:r>
            <a:endParaRPr lang="en-DE" sz="1000" dirty="0"/>
          </a:p>
        </p:txBody>
      </p:sp>
      <p:sp>
        <p:nvSpPr>
          <p:cNvPr id="31" name="Content Placeholder 2">
            <a:extLst>
              <a:ext uri="{FF2B5EF4-FFF2-40B4-BE49-F238E27FC236}">
                <a16:creationId xmlns:a16="http://schemas.microsoft.com/office/drawing/2014/main" id="{9F3F4B9B-342D-E54F-3B20-3485FAAD584A}"/>
              </a:ext>
            </a:extLst>
          </p:cNvPr>
          <p:cNvSpPr txBox="1">
            <a:spLocks/>
          </p:cNvSpPr>
          <p:nvPr/>
        </p:nvSpPr>
        <p:spPr>
          <a:xfrm>
            <a:off x="6702238" y="4108060"/>
            <a:ext cx="4464496" cy="585247"/>
          </a:xfrm>
          <a:prstGeom prst="rect">
            <a:avLst/>
          </a:prstGeom>
        </p:spPr>
        <p:txBody>
          <a:bodyPr vert="horz" lIns="0" tIns="0" rIns="0" bIns="0" rtlCol="0" anchor="t" anchorCtr="0">
            <a:noAutofit/>
          </a:bodyPr>
          <a:lstStyle>
            <a:lvl1pPr marL="228600" indent="-266400" algn="l" defTabSz="914400" rtl="0" eaLnBrk="1" latinLnBrk="0" hangingPunct="1">
              <a:lnSpc>
                <a:spcPct val="114000"/>
              </a:lnSpc>
              <a:spcBef>
                <a:spcPts val="0"/>
              </a:spcBef>
              <a:spcAft>
                <a:spcPts val="600"/>
              </a:spcAft>
              <a:buSzPct val="110000"/>
              <a:buFont typeface="Wingdings" panose="05000000000000000000" pitchFamily="2" charset="2"/>
              <a:buChar char="§"/>
              <a:defRPr sz="1800" b="0" kern="1200">
                <a:solidFill>
                  <a:schemeClr val="bg1"/>
                </a:solidFill>
                <a:latin typeface="Inter Light" panose="02000403000000020004" pitchFamily="50" charset="0"/>
                <a:ea typeface="Inter Light" panose="02000403000000020004" pitchFamily="50" charset="0"/>
                <a:cs typeface="Inter Light" panose="02000403000000020004" pitchFamily="50" charset="0"/>
              </a:defRPr>
            </a:lvl1pPr>
            <a:lvl2pPr marL="496800" indent="-266400" algn="l" defTabSz="914400" rtl="0" eaLnBrk="1" latinLnBrk="0" hangingPunct="1">
              <a:lnSpc>
                <a:spcPct val="114000"/>
              </a:lnSpc>
              <a:spcBef>
                <a:spcPts val="0"/>
              </a:spcBef>
              <a:spcAft>
                <a:spcPts val="600"/>
              </a:spcAft>
              <a:buSzPct val="90000"/>
              <a:buFont typeface="Symbol" charset="2"/>
              <a:buChar char="-"/>
              <a:defRPr sz="17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2pPr>
            <a:lvl3pPr marL="763200" indent="-266400" algn="l" defTabSz="914400" rtl="0" eaLnBrk="1" latinLnBrk="0" hangingPunct="1">
              <a:lnSpc>
                <a:spcPct val="114000"/>
              </a:lnSpc>
              <a:spcBef>
                <a:spcPts val="0"/>
              </a:spcBef>
              <a:spcAft>
                <a:spcPts val="600"/>
              </a:spcAft>
              <a:buSzPct val="70000"/>
              <a:buFont typeface="Courier New"/>
              <a:buChar char="o"/>
              <a:defRPr sz="16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3pPr>
            <a:lvl4pPr marL="1029600" indent="-266400" algn="l" defTabSz="914400" rtl="0" eaLnBrk="1" latinLnBrk="0" hangingPunct="1">
              <a:lnSpc>
                <a:spcPct val="114000"/>
              </a:lnSpc>
              <a:spcBef>
                <a:spcPts val="0"/>
              </a:spcBef>
              <a:spcAft>
                <a:spcPts val="600"/>
              </a:spcAft>
              <a:buFont typeface="Wingdings" charset="2"/>
              <a:buChar char="§"/>
              <a:defRPr sz="15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4pPr>
            <a:lvl5pPr marL="1296000" indent="-266400" algn="l" defTabSz="914400" rtl="0" eaLnBrk="1" latinLnBrk="0" hangingPunct="1">
              <a:lnSpc>
                <a:spcPct val="114000"/>
              </a:lnSpc>
              <a:spcBef>
                <a:spcPts val="0"/>
              </a:spcBef>
              <a:spcAft>
                <a:spcPts val="600"/>
              </a:spcAft>
              <a:buSzPct val="60000"/>
              <a:buFont typeface="Wingdings" charset="2"/>
              <a:buChar char="Ø"/>
              <a:defRPr sz="1400" kern="1200">
                <a:solidFill>
                  <a:schemeClr val="bg1"/>
                </a:solidFill>
                <a:latin typeface="Inter Extra Light" panose="02000303000000020004" pitchFamily="50" charset="0"/>
                <a:ea typeface="Inter Extra Light" panose="02000303000000020004" pitchFamily="50" charset="0"/>
                <a:cs typeface="Inter Extra Light" panose="02000303000000020004"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GB" sz="1400" dirty="0">
                <a:solidFill>
                  <a:schemeClr val="tx1"/>
                </a:solidFill>
                <a:latin typeface="+mn-lt"/>
              </a:rPr>
              <a:t>Connect and support the community of interdisciplinary researchers in remote sensing who are specialized in emerging computing paradigms</a:t>
            </a:r>
            <a:endParaRPr lang="en-US" sz="1400" dirty="0">
              <a:solidFill>
                <a:schemeClr val="tx1"/>
              </a:solidFill>
              <a:latin typeface="+mn-lt"/>
            </a:endParaRPr>
          </a:p>
        </p:txBody>
      </p:sp>
      <p:sp>
        <p:nvSpPr>
          <p:cNvPr id="32" name="TextBox 31">
            <a:extLst>
              <a:ext uri="{FF2B5EF4-FFF2-40B4-BE49-F238E27FC236}">
                <a16:creationId xmlns:a16="http://schemas.microsoft.com/office/drawing/2014/main" id="{78F59185-E141-07D9-B34E-9E5679695211}"/>
              </a:ext>
            </a:extLst>
          </p:cNvPr>
          <p:cNvSpPr txBox="1"/>
          <p:nvPr/>
        </p:nvSpPr>
        <p:spPr>
          <a:xfrm>
            <a:off x="558593" y="3394625"/>
            <a:ext cx="5187118" cy="215444"/>
          </a:xfrm>
          <a:prstGeom prst="rect">
            <a:avLst/>
          </a:prstGeom>
          <a:noFill/>
        </p:spPr>
        <p:txBody>
          <a:bodyPr wrap="square">
            <a:spAutoFit/>
          </a:bodyPr>
          <a:lstStyle/>
          <a:p>
            <a:pPr algn="ctr"/>
            <a:r>
              <a:rPr lang="en-US" sz="800" b="1" dirty="0"/>
              <a:t>LEADS</a:t>
            </a:r>
            <a:endParaRPr lang="en-DE" sz="800" b="1" dirty="0"/>
          </a:p>
        </p:txBody>
      </p:sp>
      <p:sp>
        <p:nvSpPr>
          <p:cNvPr id="36" name="TextBox 35">
            <a:extLst>
              <a:ext uri="{FF2B5EF4-FFF2-40B4-BE49-F238E27FC236}">
                <a16:creationId xmlns:a16="http://schemas.microsoft.com/office/drawing/2014/main" id="{CA7F9080-9996-3638-88D9-4E237992544B}"/>
              </a:ext>
            </a:extLst>
          </p:cNvPr>
          <p:cNvSpPr txBox="1"/>
          <p:nvPr/>
        </p:nvSpPr>
        <p:spPr>
          <a:xfrm>
            <a:off x="3356193" y="5445224"/>
            <a:ext cx="6785722" cy="461665"/>
          </a:xfrm>
          <a:prstGeom prst="rect">
            <a:avLst/>
          </a:prstGeom>
          <a:noFill/>
        </p:spPr>
        <p:txBody>
          <a:bodyPr wrap="square">
            <a:spAutoFit/>
          </a:bodyPr>
          <a:lstStyle/>
          <a:p>
            <a:pPr algn="ctr"/>
            <a:r>
              <a:rPr lang="en-DE" sz="1200" dirty="0"/>
              <a:t>School on High Performance and Disruptive Computing in Remote Sensing </a:t>
            </a:r>
          </a:p>
          <a:p>
            <a:pPr algn="ctr"/>
            <a:r>
              <a:rPr lang="en-DE" sz="1200" dirty="0"/>
              <a:t>4-7 June 2024, Santiago de Compostela, Spain (https://www.hdc-rs.com/)</a:t>
            </a:r>
          </a:p>
        </p:txBody>
      </p:sp>
      <p:sp>
        <p:nvSpPr>
          <p:cNvPr id="37" name="TextBox 36">
            <a:extLst>
              <a:ext uri="{FF2B5EF4-FFF2-40B4-BE49-F238E27FC236}">
                <a16:creationId xmlns:a16="http://schemas.microsoft.com/office/drawing/2014/main" id="{A538F63D-8C76-D216-E3F0-2669C87A4FA6}"/>
              </a:ext>
            </a:extLst>
          </p:cNvPr>
          <p:cNvSpPr txBox="1"/>
          <p:nvPr/>
        </p:nvSpPr>
        <p:spPr>
          <a:xfrm>
            <a:off x="1861197" y="5445224"/>
            <a:ext cx="2534285" cy="369332"/>
          </a:xfrm>
          <a:prstGeom prst="rect">
            <a:avLst/>
          </a:prstGeom>
          <a:noFill/>
        </p:spPr>
        <p:txBody>
          <a:bodyPr wrap="square">
            <a:spAutoFit/>
          </a:bodyPr>
          <a:lstStyle/>
          <a:p>
            <a:pPr algn="ctr"/>
            <a:r>
              <a:rPr lang="en-DE" dirty="0"/>
              <a:t>Upcoming event</a:t>
            </a:r>
            <a:r>
              <a:rPr lang="en-US" dirty="0"/>
              <a:t>:</a:t>
            </a:r>
            <a:endParaRPr lang="en-DE" dirty="0"/>
          </a:p>
        </p:txBody>
      </p:sp>
      <p:sp>
        <p:nvSpPr>
          <p:cNvPr id="39" name="TextBox 38">
            <a:extLst>
              <a:ext uri="{FF2B5EF4-FFF2-40B4-BE49-F238E27FC236}">
                <a16:creationId xmlns:a16="http://schemas.microsoft.com/office/drawing/2014/main" id="{1B23972C-69B7-B14D-5CAB-D32D6EB8FD72}"/>
              </a:ext>
            </a:extLst>
          </p:cNvPr>
          <p:cNvSpPr txBox="1"/>
          <p:nvPr/>
        </p:nvSpPr>
        <p:spPr>
          <a:xfrm>
            <a:off x="358772" y="5107728"/>
            <a:ext cx="11449049" cy="307777"/>
          </a:xfrm>
          <a:prstGeom prst="rect">
            <a:avLst/>
          </a:prstGeom>
          <a:noFill/>
        </p:spPr>
        <p:txBody>
          <a:bodyPr wrap="square">
            <a:spAutoFit/>
          </a:bodyPr>
          <a:lstStyle/>
          <a:p>
            <a:pPr algn="ctr"/>
            <a:r>
              <a:rPr lang="en-DE" sz="700" dirty="0"/>
              <a:t>G. Cavallaro, D. B. Heras, Z. Wu, M.Maskey, S. Lopez, P. Gawron, M. Coca and M. Datcu, "High-Performance andDisruptive Computing in Remote Sensing: HDCRS-A New Working Group of the</a:t>
            </a:r>
          </a:p>
          <a:p>
            <a:pPr algn="ctr"/>
            <a:r>
              <a:rPr lang="en-DE" sz="700" dirty="0"/>
              <a:t> GRSS Earth Science Informatics Technical Committee," in IEEE Geoscience and Remote Sensing Magazine (GRSM), vol. 10, no. 2, 2022, https://doi.org/10.1109/MGRS.2022.3145478‍</a:t>
            </a:r>
          </a:p>
        </p:txBody>
      </p:sp>
    </p:spTree>
    <p:extLst>
      <p:ext uri="{BB962C8B-B14F-4D97-AF65-F5344CB8AC3E}">
        <p14:creationId xmlns:p14="http://schemas.microsoft.com/office/powerpoint/2010/main" val="375056873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Questions?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26</a:t>
            </a:fld>
            <a:endParaRPr lang="de-DE" dirty="0"/>
          </a:p>
        </p:txBody>
      </p:sp>
      <p:sp>
        <p:nvSpPr>
          <p:cNvPr id="5" name="Rechteck 5">
            <a:extLst>
              <a:ext uri="{FF2B5EF4-FFF2-40B4-BE49-F238E27FC236}">
                <a16:creationId xmlns:a16="http://schemas.microsoft.com/office/drawing/2014/main" id="{D45EF447-8137-FD85-A7CA-57BEE0B6CDD0}"/>
              </a:ext>
            </a:extLst>
          </p:cNvPr>
          <p:cNvSpPr/>
          <p:nvPr/>
        </p:nvSpPr>
        <p:spPr>
          <a:xfrm>
            <a:off x="2716846" y="1848458"/>
            <a:ext cx="6562646" cy="1557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endParaRPr lang="pt-BR" sz="1400" dirty="0">
              <a:solidFill>
                <a:schemeClr val="tx1"/>
              </a:solidFill>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EB4AC975-B808-A9D1-AA8A-65299F99FAB7}"/>
              </a:ext>
            </a:extLst>
          </p:cNvPr>
          <p:cNvPicPr>
            <a:picLocks noChangeAspect="1"/>
          </p:cNvPicPr>
          <p:nvPr/>
        </p:nvPicPr>
        <p:blipFill rotWithShape="1">
          <a:blip r:embed="rId3">
            <a:extLst>
              <a:ext uri="{28A0092B-C50C-407E-A947-70E740481C1C}">
                <a14:useLocalDpi xmlns:a14="http://schemas.microsoft.com/office/drawing/2010/main" val="0"/>
              </a:ext>
            </a:extLst>
          </a:blip>
          <a:srcRect t="10373" b="15220"/>
          <a:stretch/>
        </p:blipFill>
        <p:spPr>
          <a:xfrm>
            <a:off x="2908429" y="2104367"/>
            <a:ext cx="1059086" cy="1045376"/>
          </a:xfrm>
          <a:prstGeom prst="rect">
            <a:avLst/>
          </a:prstGeom>
        </p:spPr>
      </p:pic>
      <p:sp>
        <p:nvSpPr>
          <p:cNvPr id="7" name="TextBox 6">
            <a:extLst>
              <a:ext uri="{FF2B5EF4-FFF2-40B4-BE49-F238E27FC236}">
                <a16:creationId xmlns:a16="http://schemas.microsoft.com/office/drawing/2014/main" id="{2558A9FB-932C-F1BB-4805-0D81140A03FA}"/>
              </a:ext>
            </a:extLst>
          </p:cNvPr>
          <p:cNvSpPr txBox="1"/>
          <p:nvPr/>
        </p:nvSpPr>
        <p:spPr>
          <a:xfrm>
            <a:off x="4159097" y="1965198"/>
            <a:ext cx="4990901" cy="1349600"/>
          </a:xfrm>
          <a:prstGeom prst="rect">
            <a:avLst/>
          </a:prstGeom>
          <a:noFill/>
        </p:spPr>
        <p:txBody>
          <a:bodyPr wrap="square" rtlCol="0">
            <a:spAutoFit/>
          </a:bodyPr>
          <a:lstStyle/>
          <a:p>
            <a:pPr algn="l">
              <a:lnSpc>
                <a:spcPct val="95000"/>
              </a:lnSpc>
            </a:pPr>
            <a:r>
              <a:rPr lang="en-US" sz="1600" b="1" dirty="0"/>
              <a:t>Amer Delilbasic</a:t>
            </a:r>
            <a:br>
              <a:rPr lang="en-US" sz="1600" b="1" dirty="0"/>
            </a:br>
            <a:r>
              <a:rPr lang="en-US" sz="1400" dirty="0"/>
              <a:t>Doctoral Researcher @ Jülich Supercomputing Centre, Germany &amp; University of Iceland</a:t>
            </a:r>
          </a:p>
          <a:p>
            <a:pPr algn="l">
              <a:lnSpc>
                <a:spcPct val="95000"/>
              </a:lnSpc>
            </a:pPr>
            <a:endParaRPr lang="en-US" sz="1400" dirty="0"/>
          </a:p>
          <a:p>
            <a:pPr algn="l">
              <a:lnSpc>
                <a:spcPct val="95000"/>
              </a:lnSpc>
            </a:pPr>
            <a:r>
              <a:rPr lang="en-US" sz="1400" dirty="0">
                <a:hlinkClick r:id="rId4"/>
              </a:rPr>
              <a:t>a.delilbasic@fz-juelich.de</a:t>
            </a:r>
            <a:endParaRPr lang="en-US" sz="1400" dirty="0"/>
          </a:p>
          <a:p>
            <a:pPr algn="l">
              <a:lnSpc>
                <a:spcPct val="95000"/>
              </a:lnSpc>
            </a:pPr>
            <a:r>
              <a:rPr lang="en-US" sz="1400" dirty="0">
                <a:hlinkClick r:id="rId5"/>
              </a:rPr>
              <a:t>linkedin.com/in/delilbasic</a:t>
            </a:r>
            <a:endParaRPr lang="en-US" sz="1400" dirty="0"/>
          </a:p>
        </p:txBody>
      </p:sp>
      <p:sp>
        <p:nvSpPr>
          <p:cNvPr id="8" name="Rechteck 5">
            <a:extLst>
              <a:ext uri="{FF2B5EF4-FFF2-40B4-BE49-F238E27FC236}">
                <a16:creationId xmlns:a16="http://schemas.microsoft.com/office/drawing/2014/main" id="{27FA6C9A-F870-F350-872E-2105B3E1FD46}"/>
              </a:ext>
            </a:extLst>
          </p:cNvPr>
          <p:cNvSpPr/>
          <p:nvPr/>
        </p:nvSpPr>
        <p:spPr>
          <a:xfrm>
            <a:off x="2718885" y="3522392"/>
            <a:ext cx="6562646" cy="15571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endParaRPr lang="pt-BR" sz="1400" dirty="0">
              <a:solidFill>
                <a:schemeClr val="tx1"/>
              </a:solidFill>
            </a:endParaRPr>
          </a:p>
        </p:txBody>
      </p:sp>
      <p:sp>
        <p:nvSpPr>
          <p:cNvPr id="10" name="TextBox 9">
            <a:extLst>
              <a:ext uri="{FF2B5EF4-FFF2-40B4-BE49-F238E27FC236}">
                <a16:creationId xmlns:a16="http://schemas.microsoft.com/office/drawing/2014/main" id="{B04C4388-5FB9-6B91-71B5-B0C402CE5E5C}"/>
              </a:ext>
            </a:extLst>
          </p:cNvPr>
          <p:cNvSpPr txBox="1"/>
          <p:nvPr/>
        </p:nvSpPr>
        <p:spPr>
          <a:xfrm>
            <a:off x="4161136" y="3639132"/>
            <a:ext cx="5120395" cy="1349600"/>
          </a:xfrm>
          <a:prstGeom prst="rect">
            <a:avLst/>
          </a:prstGeom>
          <a:noFill/>
        </p:spPr>
        <p:txBody>
          <a:bodyPr wrap="square" rtlCol="0">
            <a:spAutoFit/>
          </a:bodyPr>
          <a:lstStyle/>
          <a:p>
            <a:pPr algn="l">
              <a:lnSpc>
                <a:spcPct val="95000"/>
              </a:lnSpc>
            </a:pPr>
            <a:r>
              <a:rPr lang="en-US" sz="1600" b="1" dirty="0"/>
              <a:t>Gabriele Cavallaro</a:t>
            </a:r>
            <a:br>
              <a:rPr lang="en-US" sz="1600" b="1" dirty="0"/>
            </a:br>
            <a:r>
              <a:rPr lang="en-US" sz="1400" dirty="0"/>
              <a:t>Head of Simulation and Data Lab @ Jülich Supercomputing Centre &amp; Adjunct Associate Professor @ University of Iceland</a:t>
            </a:r>
          </a:p>
          <a:p>
            <a:pPr algn="l">
              <a:lnSpc>
                <a:spcPct val="95000"/>
              </a:lnSpc>
            </a:pPr>
            <a:endParaRPr lang="en-US" sz="1400" dirty="0"/>
          </a:p>
          <a:p>
            <a:pPr algn="l">
              <a:lnSpc>
                <a:spcPct val="95000"/>
              </a:lnSpc>
            </a:pPr>
            <a:r>
              <a:rPr lang="en-US" sz="1400" dirty="0">
                <a:hlinkClick r:id="rId6"/>
              </a:rPr>
              <a:t>g.cavallaro@fz-juelich.de</a:t>
            </a:r>
            <a:endParaRPr lang="en-US" sz="1400" dirty="0"/>
          </a:p>
          <a:p>
            <a:pPr algn="l">
              <a:lnSpc>
                <a:spcPct val="95000"/>
              </a:lnSpc>
            </a:pPr>
            <a:r>
              <a:rPr lang="en-US" sz="1400" dirty="0">
                <a:hlinkClick r:id="rId7" action="ppaction://hlinkfile"/>
              </a:rPr>
              <a:t>gabriele-cavallaro.com</a:t>
            </a:r>
            <a:endParaRPr lang="en-US" sz="1400" dirty="0"/>
          </a:p>
        </p:txBody>
      </p:sp>
      <p:pic>
        <p:nvPicPr>
          <p:cNvPr id="10244" name="Picture 4" descr="Profile photo for Gabriele Cavallaro">
            <a:extLst>
              <a:ext uri="{FF2B5EF4-FFF2-40B4-BE49-F238E27FC236}">
                <a16:creationId xmlns:a16="http://schemas.microsoft.com/office/drawing/2014/main" id="{D409011F-3CA0-45E8-DC54-2F5FF3DCDC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429" y="3805330"/>
            <a:ext cx="1059086" cy="105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37233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C0AF85-E777-43F9-995C-9D46568F3727}"/>
              </a:ext>
            </a:extLst>
          </p:cNvPr>
          <p:cNvSpPr>
            <a:spLocks noGrp="1"/>
          </p:cNvSpPr>
          <p:nvPr>
            <p:ph type="title"/>
          </p:nvPr>
        </p:nvSpPr>
        <p:spPr>
          <a:xfrm>
            <a:off x="360000" y="324000"/>
            <a:ext cx="11449050" cy="656728"/>
          </a:xfrm>
        </p:spPr>
        <p:txBody>
          <a:bodyPr/>
          <a:lstStyle/>
          <a:p>
            <a:r>
              <a:rPr lang="en-US" sz="2800" dirty="0"/>
              <a:t>Tutorial structure</a:t>
            </a:r>
            <a:endParaRPr lang="en-US" sz="2800" noProof="0" dirty="0"/>
          </a:p>
        </p:txBody>
      </p:sp>
      <p:sp>
        <p:nvSpPr>
          <p:cNvPr id="3" name="Datumsplatzhalter 2">
            <a:extLst>
              <a:ext uri="{FF2B5EF4-FFF2-40B4-BE49-F238E27FC236}">
                <a16:creationId xmlns:a16="http://schemas.microsoft.com/office/drawing/2014/main" id="{BA3068E6-20EA-43D4-B4AD-ED0E7D77261F}"/>
              </a:ext>
            </a:extLst>
          </p:cNvPr>
          <p:cNvSpPr>
            <a:spLocks noGrp="1"/>
          </p:cNvSpPr>
          <p:nvPr>
            <p:ph type="dt" sz="half" idx="10"/>
          </p:nvPr>
        </p:nvSpPr>
        <p:spPr/>
        <p:txBody>
          <a:bodyPr/>
          <a:lstStyle/>
          <a:p>
            <a:r>
              <a:rPr lang="en-US"/>
              <a:t>15/04/2024</a:t>
            </a:r>
            <a:endParaRPr lang="de-DE" dirty="0"/>
          </a:p>
        </p:txBody>
      </p:sp>
      <p:sp>
        <p:nvSpPr>
          <p:cNvPr id="16" name="Slide Number Placeholder 15">
            <a:extLst>
              <a:ext uri="{FF2B5EF4-FFF2-40B4-BE49-F238E27FC236}">
                <a16:creationId xmlns:a16="http://schemas.microsoft.com/office/drawing/2014/main" id="{A654D58F-CD29-9F9A-1D18-29CF3B7D7013}"/>
              </a:ext>
            </a:extLst>
          </p:cNvPr>
          <p:cNvSpPr>
            <a:spLocks noGrp="1"/>
          </p:cNvSpPr>
          <p:nvPr>
            <p:ph type="sldNum" sz="quarter" idx="11"/>
          </p:nvPr>
        </p:nvSpPr>
        <p:spPr/>
        <p:txBody>
          <a:bodyPr/>
          <a:lstStyle/>
          <a:p>
            <a:r>
              <a:rPr lang="de-DE" dirty="0"/>
              <a:t>Page </a:t>
            </a:r>
            <a:fld id="{A52F4D17-1AD6-42D9-B93A-EB002C62F438}" type="slidenum">
              <a:rPr lang="de-DE" smtClean="0"/>
              <a:pPr/>
              <a:t>3</a:t>
            </a:fld>
            <a:endParaRPr lang="de-DE" dirty="0"/>
          </a:p>
        </p:txBody>
      </p:sp>
      <p:sp>
        <p:nvSpPr>
          <p:cNvPr id="6" name="Rechteck 5">
            <a:extLst>
              <a:ext uri="{FF2B5EF4-FFF2-40B4-BE49-F238E27FC236}">
                <a16:creationId xmlns:a16="http://schemas.microsoft.com/office/drawing/2014/main" id="{3D2F68DE-A098-FF9B-4C9A-B4859627AD8C}"/>
              </a:ext>
            </a:extLst>
          </p:cNvPr>
          <p:cNvSpPr/>
          <p:nvPr/>
        </p:nvSpPr>
        <p:spPr>
          <a:xfrm>
            <a:off x="551384" y="2169813"/>
            <a:ext cx="5094618" cy="24113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2400" b="1" dirty="0">
                <a:solidFill>
                  <a:schemeClr val="tx1"/>
                </a:solidFill>
                <a:latin typeface="+mj-lt"/>
              </a:rPr>
              <a:t>Part 1: </a:t>
            </a:r>
            <a:r>
              <a:rPr lang="en-US" sz="2400" b="1" dirty="0">
                <a:solidFill>
                  <a:schemeClr val="tx2"/>
                </a:solidFill>
                <a:latin typeface="+mj-lt"/>
              </a:rPr>
              <a:t>Introduction</a:t>
            </a:r>
          </a:p>
          <a:p>
            <a:pPr algn="ctr">
              <a:spcAft>
                <a:spcPts val="600"/>
              </a:spcAft>
            </a:pPr>
            <a:endParaRPr lang="en-US" sz="1200" b="1" dirty="0">
              <a:solidFill>
                <a:schemeClr val="tx1"/>
              </a:solidFill>
              <a:latin typeface="+mj-lt"/>
            </a:endParaRPr>
          </a:p>
          <a:p>
            <a:pPr algn="ctr">
              <a:spcAft>
                <a:spcPts val="600"/>
              </a:spcAft>
            </a:pPr>
            <a:r>
              <a:rPr lang="pt-BR" dirty="0">
                <a:solidFill>
                  <a:schemeClr val="tx1"/>
                </a:solidFill>
                <a:latin typeface="+mj-lt"/>
              </a:rPr>
              <a:t>Quantum computing</a:t>
            </a:r>
          </a:p>
          <a:p>
            <a:pPr algn="ctr">
              <a:spcAft>
                <a:spcPts val="600"/>
              </a:spcAft>
            </a:pPr>
            <a:r>
              <a:rPr lang="pt-BR" dirty="0">
                <a:solidFill>
                  <a:schemeClr val="tx1"/>
                </a:solidFill>
                <a:latin typeface="+mj-lt"/>
              </a:rPr>
              <a:t>Quantum optimization</a:t>
            </a:r>
          </a:p>
          <a:p>
            <a:pPr algn="ctr">
              <a:spcAft>
                <a:spcPts val="600"/>
              </a:spcAft>
            </a:pPr>
            <a:r>
              <a:rPr lang="pt-BR" dirty="0">
                <a:solidFill>
                  <a:schemeClr val="tx1"/>
                </a:solidFill>
                <a:latin typeface="+mj-lt"/>
              </a:rPr>
              <a:t>Quantum machine learning</a:t>
            </a:r>
          </a:p>
          <a:p>
            <a:pPr algn="ctr">
              <a:spcAft>
                <a:spcPts val="600"/>
              </a:spcAft>
            </a:pPr>
            <a:endParaRPr lang="pt-BR" sz="1200" dirty="0">
              <a:solidFill>
                <a:schemeClr val="tx1"/>
              </a:solidFill>
              <a:latin typeface="+mj-lt"/>
            </a:endParaRPr>
          </a:p>
        </p:txBody>
      </p:sp>
      <p:sp>
        <p:nvSpPr>
          <p:cNvPr id="7" name="Rechteck 5">
            <a:extLst>
              <a:ext uri="{FF2B5EF4-FFF2-40B4-BE49-F238E27FC236}">
                <a16:creationId xmlns:a16="http://schemas.microsoft.com/office/drawing/2014/main" id="{14610EF6-164C-BE65-B9C0-2CDFC40BEF51}"/>
              </a:ext>
            </a:extLst>
          </p:cNvPr>
          <p:cNvSpPr/>
          <p:nvPr/>
        </p:nvSpPr>
        <p:spPr>
          <a:xfrm>
            <a:off x="6456040" y="2169813"/>
            <a:ext cx="5094618" cy="24113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2400" b="1" dirty="0">
                <a:solidFill>
                  <a:schemeClr val="tx1"/>
                </a:solidFill>
                <a:latin typeface="+mj-lt"/>
              </a:rPr>
              <a:t>Part 2: </a:t>
            </a:r>
            <a:r>
              <a:rPr lang="en-US" sz="2400" b="1" dirty="0">
                <a:solidFill>
                  <a:srgbClr val="FF0A01"/>
                </a:solidFill>
                <a:latin typeface="+mj-lt"/>
              </a:rPr>
              <a:t>Examples</a:t>
            </a:r>
            <a:endParaRPr lang="en-US" b="1" dirty="0">
              <a:solidFill>
                <a:srgbClr val="FF0A01"/>
              </a:solidFill>
              <a:latin typeface="+mj-lt"/>
            </a:endParaRPr>
          </a:p>
          <a:p>
            <a:pPr algn="ctr">
              <a:spcAft>
                <a:spcPts val="600"/>
              </a:spcAft>
            </a:pPr>
            <a:endParaRPr lang="en-US" b="1" dirty="0">
              <a:solidFill>
                <a:schemeClr val="tx1"/>
              </a:solidFill>
              <a:latin typeface="+mj-lt"/>
            </a:endParaRPr>
          </a:p>
          <a:p>
            <a:pPr>
              <a:spcAft>
                <a:spcPts val="600"/>
              </a:spcAft>
            </a:pPr>
            <a:r>
              <a:rPr lang="pt-BR" dirty="0">
                <a:solidFill>
                  <a:schemeClr val="tx1"/>
                </a:solidFill>
                <a:latin typeface="+mj-lt"/>
              </a:rPr>
              <a:t>   Acquisition planning for </a:t>
            </a:r>
          </a:p>
          <a:p>
            <a:pPr>
              <a:spcAft>
                <a:spcPts val="600"/>
              </a:spcAft>
            </a:pPr>
            <a:r>
              <a:rPr lang="pt-BR" dirty="0">
                <a:solidFill>
                  <a:schemeClr val="tx1"/>
                </a:solidFill>
                <a:latin typeface="+mj-lt"/>
              </a:rPr>
              <a:t>   EO satellites</a:t>
            </a:r>
            <a:endParaRPr lang="pt-BR" sz="1200" dirty="0">
              <a:solidFill>
                <a:schemeClr val="tx1"/>
              </a:solidFill>
              <a:latin typeface="+mj-lt"/>
            </a:endParaRPr>
          </a:p>
        </p:txBody>
      </p:sp>
      <p:sp>
        <p:nvSpPr>
          <p:cNvPr id="8" name="Arrow: Right 7">
            <a:extLst>
              <a:ext uri="{FF2B5EF4-FFF2-40B4-BE49-F238E27FC236}">
                <a16:creationId xmlns:a16="http://schemas.microsoft.com/office/drawing/2014/main" id="{4125BBEC-5C56-F9EE-7849-66461E9BDB3B}"/>
              </a:ext>
            </a:extLst>
          </p:cNvPr>
          <p:cNvSpPr/>
          <p:nvPr/>
        </p:nvSpPr>
        <p:spPr>
          <a:xfrm>
            <a:off x="5868501" y="3320988"/>
            <a:ext cx="432048"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pic>
        <p:nvPicPr>
          <p:cNvPr id="5" name="Picture 4">
            <a:extLst>
              <a:ext uri="{FF2B5EF4-FFF2-40B4-BE49-F238E27FC236}">
                <a16:creationId xmlns:a16="http://schemas.microsoft.com/office/drawing/2014/main" id="{D5A41C14-6C4E-81B6-F4DF-CA9105C650D0}"/>
              </a:ext>
            </a:extLst>
          </p:cNvPr>
          <p:cNvPicPr>
            <a:picLocks noChangeAspect="1"/>
          </p:cNvPicPr>
          <p:nvPr/>
        </p:nvPicPr>
        <p:blipFill>
          <a:blip r:embed="rId2"/>
          <a:stretch>
            <a:fillRect/>
          </a:stretch>
        </p:blipFill>
        <p:spPr>
          <a:xfrm>
            <a:off x="9552384" y="2855470"/>
            <a:ext cx="1573667" cy="1592719"/>
          </a:xfrm>
          <a:prstGeom prst="rect">
            <a:avLst/>
          </a:prstGeom>
        </p:spPr>
      </p:pic>
    </p:spTree>
    <p:extLst>
      <p:ext uri="{BB962C8B-B14F-4D97-AF65-F5344CB8AC3E}">
        <p14:creationId xmlns:p14="http://schemas.microsoft.com/office/powerpoint/2010/main" val="139934890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Evolution of computing architectures</a:t>
            </a:r>
            <a:endParaRPr lang="en-US" noProof="0" dirty="0"/>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4</a:t>
            </a:fld>
            <a:endParaRPr lang="de-DE" dirty="0"/>
          </a:p>
        </p:txBody>
      </p:sp>
      <p:pic>
        <p:nvPicPr>
          <p:cNvPr id="13" name="Picture 12">
            <a:extLst>
              <a:ext uri="{FF2B5EF4-FFF2-40B4-BE49-F238E27FC236}">
                <a16:creationId xmlns:a16="http://schemas.microsoft.com/office/drawing/2014/main" id="{D64E1BBD-799C-9471-B711-E0867FD2A0BD}"/>
              </a:ext>
            </a:extLst>
          </p:cNvPr>
          <p:cNvPicPr>
            <a:picLocks noChangeAspect="1"/>
          </p:cNvPicPr>
          <p:nvPr/>
        </p:nvPicPr>
        <p:blipFill>
          <a:blip r:embed="rId3"/>
          <a:stretch>
            <a:fillRect/>
          </a:stretch>
        </p:blipFill>
        <p:spPr>
          <a:xfrm>
            <a:off x="1831735" y="1124744"/>
            <a:ext cx="8528529" cy="4391767"/>
          </a:xfrm>
          <a:prstGeom prst="rect">
            <a:avLst/>
          </a:prstGeom>
        </p:spPr>
      </p:pic>
      <p:sp>
        <p:nvSpPr>
          <p:cNvPr id="14" name="CasellaDiTesto 3">
            <a:extLst>
              <a:ext uri="{FF2B5EF4-FFF2-40B4-BE49-F238E27FC236}">
                <a16:creationId xmlns:a16="http://schemas.microsoft.com/office/drawing/2014/main" id="{465825AD-D3CA-4ADE-96A1-343EDCB49F6B}"/>
              </a:ext>
            </a:extLst>
          </p:cNvPr>
          <p:cNvSpPr txBox="1"/>
          <p:nvPr/>
        </p:nvSpPr>
        <p:spPr>
          <a:xfrm>
            <a:off x="4151784" y="5516511"/>
            <a:ext cx="4064456" cy="180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5000"/>
              </a:lnSpc>
            </a:pPr>
            <a:r>
              <a:rPr lang="en-US" sz="600" dirty="0">
                <a:latin typeface="+mj-lt"/>
              </a:rPr>
              <a:t>IQM – LRZ, “Bringing quantum acceleration to Supercomputers”, whitepaper, May 2022</a:t>
            </a:r>
            <a:endParaRPr lang="en-US" sz="600" dirty="0">
              <a:latin typeface="+mj-lt"/>
              <a:cs typeface="Arial"/>
            </a:endParaRPr>
          </a:p>
        </p:txBody>
      </p:sp>
    </p:spTree>
    <p:extLst>
      <p:ext uri="{BB962C8B-B14F-4D97-AF65-F5344CB8AC3E}">
        <p14:creationId xmlns:p14="http://schemas.microsoft.com/office/powerpoint/2010/main" val="94063065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dirty="0"/>
              <a:t>Principles of q</a:t>
            </a:r>
            <a:r>
              <a:rPr lang="en-US" noProof="0" dirty="0" err="1"/>
              <a:t>uantum</a:t>
            </a:r>
            <a:r>
              <a:rPr lang="en-US" noProof="0" dirty="0"/>
              <a:t> mechanics</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5</a:t>
            </a:fld>
            <a:endParaRPr lang="de-DE" dirty="0"/>
          </a:p>
        </p:txBody>
      </p:sp>
      <p:sp>
        <p:nvSpPr>
          <p:cNvPr id="18" name="Rechteck 5">
            <a:extLst>
              <a:ext uri="{FF2B5EF4-FFF2-40B4-BE49-F238E27FC236}">
                <a16:creationId xmlns:a16="http://schemas.microsoft.com/office/drawing/2014/main" id="{10CC06A6-97E9-9070-BAF1-1896C62E6AEF}"/>
              </a:ext>
            </a:extLst>
          </p:cNvPr>
          <p:cNvSpPr/>
          <p:nvPr/>
        </p:nvSpPr>
        <p:spPr>
          <a:xfrm>
            <a:off x="767408" y="3717033"/>
            <a:ext cx="3415654" cy="1368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Superposition</a:t>
            </a:r>
          </a:p>
          <a:p>
            <a:pPr algn="ctr">
              <a:spcAft>
                <a:spcPts val="600"/>
              </a:spcAft>
            </a:pPr>
            <a:r>
              <a:rPr lang="en-US" sz="1600" dirty="0">
                <a:solidFill>
                  <a:schemeClr val="tx1"/>
                </a:solidFill>
              </a:rPr>
              <a:t>Quantum systems can be described as a superposition of quantum states</a:t>
            </a:r>
            <a:endParaRPr lang="en-US" sz="1400" dirty="0">
              <a:solidFill>
                <a:schemeClr val="tx1"/>
              </a:solidFill>
            </a:endParaRPr>
          </a:p>
          <a:p>
            <a:pPr algn="ctr">
              <a:spcAft>
                <a:spcPts val="600"/>
              </a:spcAft>
            </a:pPr>
            <a:endParaRPr lang="en-US" sz="1200" dirty="0">
              <a:solidFill>
                <a:schemeClr val="tx1"/>
              </a:solidFill>
            </a:endParaRPr>
          </a:p>
          <a:p>
            <a:pPr algn="ctr">
              <a:spcAft>
                <a:spcPts val="600"/>
              </a:spcAft>
            </a:pPr>
            <a:endParaRPr lang="en-US" sz="1200" b="1" dirty="0">
              <a:solidFill>
                <a:schemeClr val="tx1"/>
              </a:solidFill>
            </a:endParaRPr>
          </a:p>
          <a:p>
            <a:pPr algn="ctr">
              <a:spcAft>
                <a:spcPts val="600"/>
              </a:spcAft>
            </a:pPr>
            <a:endParaRPr lang="pt-BR" sz="1200" dirty="0">
              <a:solidFill>
                <a:schemeClr val="tx1"/>
              </a:solidFill>
            </a:endParaRPr>
          </a:p>
        </p:txBody>
      </p:sp>
      <p:sp>
        <p:nvSpPr>
          <p:cNvPr id="5" name="TextBox 4">
            <a:extLst>
              <a:ext uri="{FF2B5EF4-FFF2-40B4-BE49-F238E27FC236}">
                <a16:creationId xmlns:a16="http://schemas.microsoft.com/office/drawing/2014/main" id="{5DD27E6B-012D-70BD-5419-E2EF58E8EB40}"/>
              </a:ext>
            </a:extLst>
          </p:cNvPr>
          <p:cNvSpPr txBox="1"/>
          <p:nvPr/>
        </p:nvSpPr>
        <p:spPr>
          <a:xfrm>
            <a:off x="1127447" y="1779563"/>
            <a:ext cx="9937104" cy="369332"/>
          </a:xfrm>
          <a:prstGeom prst="rect">
            <a:avLst/>
          </a:prstGeom>
          <a:noFill/>
        </p:spPr>
        <p:txBody>
          <a:bodyPr wrap="square">
            <a:spAutoFit/>
          </a:bodyPr>
          <a:lstStyle/>
          <a:p>
            <a:pPr algn="ctr"/>
            <a:r>
              <a:rPr lang="pt-BR" b="1" i="1" dirty="0"/>
              <a:t>Quantum computing </a:t>
            </a:r>
            <a:r>
              <a:rPr lang="pt-BR" i="1" dirty="0"/>
              <a:t>is defined according to the postulates and laws of </a:t>
            </a:r>
            <a:r>
              <a:rPr lang="pt-BR" b="1" i="1" dirty="0"/>
              <a:t>quantum mechanics.</a:t>
            </a:r>
            <a:endParaRPr lang="en-US" b="1" i="1" dirty="0"/>
          </a:p>
        </p:txBody>
      </p:sp>
      <p:sp>
        <p:nvSpPr>
          <p:cNvPr id="4" name="Rechteck 5">
            <a:extLst>
              <a:ext uri="{FF2B5EF4-FFF2-40B4-BE49-F238E27FC236}">
                <a16:creationId xmlns:a16="http://schemas.microsoft.com/office/drawing/2014/main" id="{99439B6E-10C8-E12E-9386-2FB9EABC8BFB}"/>
              </a:ext>
            </a:extLst>
          </p:cNvPr>
          <p:cNvSpPr/>
          <p:nvPr/>
        </p:nvSpPr>
        <p:spPr>
          <a:xfrm>
            <a:off x="4388172" y="3717032"/>
            <a:ext cx="3415655" cy="1368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Measurement</a:t>
            </a:r>
          </a:p>
          <a:p>
            <a:pPr algn="ctr">
              <a:spcAft>
                <a:spcPts val="600"/>
              </a:spcAft>
            </a:pPr>
            <a:r>
              <a:rPr lang="en-US" sz="1600" dirty="0">
                <a:solidFill>
                  <a:schemeClr val="tx1"/>
                </a:solidFill>
              </a:rPr>
              <a:t>Measuring the state of a quantum system affects the state of the system in a random way</a:t>
            </a:r>
            <a:endParaRPr lang="en-US" sz="1200" dirty="0">
              <a:solidFill>
                <a:schemeClr val="tx1"/>
              </a:solidFill>
            </a:endParaRPr>
          </a:p>
          <a:p>
            <a:pPr algn="ctr">
              <a:spcAft>
                <a:spcPts val="600"/>
              </a:spcAft>
            </a:pPr>
            <a:endParaRPr lang="en-US" sz="1200" b="1" dirty="0">
              <a:solidFill>
                <a:schemeClr val="tx1"/>
              </a:solidFill>
            </a:endParaRPr>
          </a:p>
          <a:p>
            <a:pPr algn="ctr">
              <a:spcAft>
                <a:spcPts val="600"/>
              </a:spcAft>
            </a:pPr>
            <a:endParaRPr lang="pt-BR" sz="1200" dirty="0">
              <a:solidFill>
                <a:schemeClr val="tx1"/>
              </a:solidFill>
            </a:endParaRPr>
          </a:p>
        </p:txBody>
      </p:sp>
      <p:sp>
        <p:nvSpPr>
          <p:cNvPr id="6" name="Rechteck 5">
            <a:extLst>
              <a:ext uri="{FF2B5EF4-FFF2-40B4-BE49-F238E27FC236}">
                <a16:creationId xmlns:a16="http://schemas.microsoft.com/office/drawing/2014/main" id="{1DF12AD2-8479-72C3-3DA3-DBCC9DC7566B}"/>
              </a:ext>
            </a:extLst>
          </p:cNvPr>
          <p:cNvSpPr/>
          <p:nvPr/>
        </p:nvSpPr>
        <p:spPr>
          <a:xfrm>
            <a:off x="8008937" y="3717032"/>
            <a:ext cx="3415655" cy="13681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Entanglement</a:t>
            </a:r>
          </a:p>
          <a:p>
            <a:pPr algn="ctr">
              <a:spcAft>
                <a:spcPts val="600"/>
              </a:spcAft>
            </a:pPr>
            <a:r>
              <a:rPr lang="en-US" sz="1600" dirty="0">
                <a:solidFill>
                  <a:schemeClr val="tx1"/>
                </a:solidFill>
              </a:rPr>
              <a:t>In an entangled system, the states of the system particles are related to each other</a:t>
            </a:r>
            <a:endParaRPr lang="en-US" sz="1200" dirty="0">
              <a:solidFill>
                <a:schemeClr val="tx1"/>
              </a:solidFill>
            </a:endParaRPr>
          </a:p>
          <a:p>
            <a:pPr algn="ctr">
              <a:spcAft>
                <a:spcPts val="600"/>
              </a:spcAft>
            </a:pPr>
            <a:endParaRPr lang="en-US" sz="1200" b="1" dirty="0">
              <a:solidFill>
                <a:schemeClr val="tx1"/>
              </a:solidFill>
            </a:endParaRPr>
          </a:p>
          <a:p>
            <a:pPr algn="ctr">
              <a:spcAft>
                <a:spcPts val="600"/>
              </a:spcAft>
            </a:pPr>
            <a:endParaRPr lang="pt-BR" sz="1200" dirty="0">
              <a:solidFill>
                <a:schemeClr val="tx1"/>
              </a:solidFill>
            </a:endParaRPr>
          </a:p>
        </p:txBody>
      </p:sp>
      <p:sp>
        <p:nvSpPr>
          <p:cNvPr id="7" name="TextBox 6">
            <a:extLst>
              <a:ext uri="{FF2B5EF4-FFF2-40B4-BE49-F238E27FC236}">
                <a16:creationId xmlns:a16="http://schemas.microsoft.com/office/drawing/2014/main" id="{D68DD771-D037-B0C2-F1EB-4A9B02D8798B}"/>
              </a:ext>
            </a:extLst>
          </p:cNvPr>
          <p:cNvSpPr txBox="1"/>
          <p:nvPr/>
        </p:nvSpPr>
        <p:spPr>
          <a:xfrm>
            <a:off x="1114746" y="3193231"/>
            <a:ext cx="9937104" cy="307777"/>
          </a:xfrm>
          <a:prstGeom prst="rect">
            <a:avLst/>
          </a:prstGeom>
          <a:noFill/>
        </p:spPr>
        <p:txBody>
          <a:bodyPr wrap="square">
            <a:spAutoFit/>
          </a:bodyPr>
          <a:lstStyle/>
          <a:p>
            <a:pPr algn="ctr"/>
            <a:r>
              <a:rPr lang="pt-BR" sz="1400" b="1" dirty="0"/>
              <a:t>Underlying concepts:</a:t>
            </a:r>
            <a:endParaRPr lang="en-US" sz="1400" b="1" dirty="0"/>
          </a:p>
        </p:txBody>
      </p:sp>
    </p:spTree>
    <p:extLst>
      <p:ext uri="{BB962C8B-B14F-4D97-AF65-F5344CB8AC3E}">
        <p14:creationId xmlns:p14="http://schemas.microsoft.com/office/powerpoint/2010/main" val="3625193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noProof="0" dirty="0"/>
              <a:t>Qubit as information unit</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6</a:t>
            </a:fld>
            <a:endParaRPr lang="de-DE" dirty="0"/>
          </a:p>
        </p:txBody>
      </p:sp>
      <mc:AlternateContent xmlns:mc="http://schemas.openxmlformats.org/markup-compatibility/2006" xmlns:a14="http://schemas.microsoft.com/office/drawing/2010/main">
        <mc:Choice Requires="a14">
          <p:sp>
            <p:nvSpPr>
              <p:cNvPr id="18" name="Rechteck 5">
                <a:extLst>
                  <a:ext uri="{FF2B5EF4-FFF2-40B4-BE49-F238E27FC236}">
                    <a16:creationId xmlns:a16="http://schemas.microsoft.com/office/drawing/2014/main" id="{10CC06A6-97E9-9070-BAF1-1896C62E6AEF}"/>
                  </a:ext>
                </a:extLst>
              </p:cNvPr>
              <p:cNvSpPr/>
              <p:nvPr/>
            </p:nvSpPr>
            <p:spPr>
              <a:xfrm>
                <a:off x="1492262" y="1846730"/>
                <a:ext cx="4248472" cy="3382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Classical bit</a:t>
                </a:r>
              </a:p>
              <a:p>
                <a:pPr algn="ctr">
                  <a:spcAft>
                    <a:spcPts val="600"/>
                  </a:spcAft>
                </a:pPr>
                <a:r>
                  <a:rPr lang="en-US" sz="1600" dirty="0">
                    <a:solidFill>
                      <a:schemeClr val="tx1"/>
                    </a:solidFill>
                    <a:latin typeface="+mj-lt"/>
                  </a:rPr>
                  <a:t>It can be either </a:t>
                </a:r>
                <a14:m>
                  <m:oMath xmlns:m="http://schemas.openxmlformats.org/officeDocument/2006/math">
                    <m:r>
                      <a:rPr lang="en-US" sz="1600" i="1" dirty="0" smtClean="0">
                        <a:solidFill>
                          <a:schemeClr val="tx1"/>
                        </a:solidFill>
                        <a:latin typeface="Cambria Math" panose="02040503050406030204" pitchFamily="18" charset="0"/>
                      </a:rPr>
                      <m:t>0</m:t>
                    </m:r>
                  </m:oMath>
                </a14:m>
                <a:r>
                  <a:rPr lang="en-US" sz="1600" dirty="0">
                    <a:solidFill>
                      <a:schemeClr val="tx1"/>
                    </a:solidFill>
                    <a:latin typeface="+mj-lt"/>
                  </a:rPr>
                  <a:t> or </a:t>
                </a:r>
                <a14:m>
                  <m:oMath xmlns:m="http://schemas.openxmlformats.org/officeDocument/2006/math">
                    <m:r>
                      <a:rPr lang="en-US" sz="1600" i="1" dirty="0" smtClean="0">
                        <a:solidFill>
                          <a:schemeClr val="tx1"/>
                        </a:solidFill>
                        <a:latin typeface="Cambria Math" panose="02040503050406030204" pitchFamily="18" charset="0"/>
                      </a:rPr>
                      <m:t>1</m:t>
                    </m:r>
                  </m:oMath>
                </a14:m>
                <a:endParaRPr lang="en-US" sz="1400" dirty="0">
                  <a:solidFill>
                    <a:schemeClr val="tx1"/>
                  </a:solidFill>
                  <a:latin typeface="+mj-lt"/>
                </a:endParaRPr>
              </a:p>
              <a:p>
                <a:pPr algn="ctr">
                  <a:spcAft>
                    <a:spcPts val="600"/>
                  </a:spcAft>
                </a:pPr>
                <a:endParaRPr lang="en-US" sz="12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mc:Choice>
        <mc:Fallback xmlns="">
          <p:sp>
            <p:nvSpPr>
              <p:cNvPr id="18" name="Rechteck 5">
                <a:extLst>
                  <a:ext uri="{FF2B5EF4-FFF2-40B4-BE49-F238E27FC236}">
                    <a16:creationId xmlns:a16="http://schemas.microsoft.com/office/drawing/2014/main" id="{10CC06A6-97E9-9070-BAF1-1896C62E6AEF}"/>
                  </a:ext>
                </a:extLst>
              </p:cNvPr>
              <p:cNvSpPr>
                <a:spLocks noRot="1" noChangeAspect="1" noMove="1" noResize="1" noEditPoints="1" noAdjustHandles="1" noChangeArrowheads="1" noChangeShapeType="1" noTextEdit="1"/>
              </p:cNvSpPr>
              <p:nvPr/>
            </p:nvSpPr>
            <p:spPr>
              <a:xfrm>
                <a:off x="1492262" y="1846730"/>
                <a:ext cx="4248472" cy="3382470"/>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hteck 5">
                <a:extLst>
                  <a:ext uri="{FF2B5EF4-FFF2-40B4-BE49-F238E27FC236}">
                    <a16:creationId xmlns:a16="http://schemas.microsoft.com/office/drawing/2014/main" id="{99439B6E-10C8-E12E-9386-2FB9EABC8BFB}"/>
                  </a:ext>
                </a:extLst>
              </p:cNvPr>
              <p:cNvSpPr/>
              <p:nvPr/>
            </p:nvSpPr>
            <p:spPr>
              <a:xfrm>
                <a:off x="6456040" y="1846730"/>
                <a:ext cx="4248472" cy="33824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bit (qubit)</a:t>
                </a:r>
              </a:p>
              <a:p>
                <a:pPr algn="ctr">
                  <a:spcAft>
                    <a:spcPts val="600"/>
                  </a:spcAft>
                </a:pPr>
                <a:r>
                  <a:rPr lang="en-US" sz="1600" dirty="0">
                    <a:solidFill>
                      <a:schemeClr val="tx1"/>
                    </a:solidFill>
                  </a:rPr>
                  <a:t>It can be </a:t>
                </a:r>
                <a14:m>
                  <m:oMath xmlns:m="http://schemas.openxmlformats.org/officeDocument/2006/math">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e>
                    </m:d>
                  </m:oMath>
                </a14:m>
                <a:r>
                  <a:rPr lang="pt-BR" sz="2000" dirty="0">
                    <a:solidFill>
                      <a:schemeClr val="tx1"/>
                    </a:solidFill>
                  </a:rPr>
                  <a:t>,</a:t>
                </a:r>
                <a:r>
                  <a:rPr lang="pt-BR" sz="1600" dirty="0">
                    <a:solidFill>
                      <a:schemeClr val="tx1"/>
                    </a:solidFill>
                  </a:rPr>
                  <a:t> </a:t>
                </a:r>
                <a14:m>
                  <m:oMath xmlns:m="http://schemas.openxmlformats.org/officeDocument/2006/math">
                    <m:r>
                      <a:rPr lang="en-US" sz="1600" b="0" i="0" smtClean="0">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m:t>
                    </m:r>
                  </m:oMath>
                </a14:m>
                <a:r>
                  <a:rPr lang="en-US" sz="2000" b="0" dirty="0">
                    <a:solidFill>
                      <a:schemeClr val="tx1"/>
                    </a:solidFill>
                  </a:rPr>
                  <a:t> </a:t>
                </a:r>
                <a:r>
                  <a:rPr lang="en-US" sz="1600" dirty="0">
                    <a:solidFill>
                      <a:schemeClr val="tx1"/>
                    </a:solidFill>
                  </a:rPr>
                  <a:t>or both at the same time!</a:t>
                </a:r>
                <a:endParaRPr lang="en-US" sz="2000" b="0" dirty="0">
                  <a:solidFill>
                    <a:schemeClr val="tx1"/>
                  </a:solidFill>
                </a:endParaRPr>
              </a:p>
              <a:p>
                <a:pPr algn="ctr">
                  <a:spcAft>
                    <a:spcPts val="600"/>
                  </a:spcAft>
                </a:pPr>
                <a:endParaRPr lang="pt-BR" sz="1200" dirty="0">
                  <a:solidFill>
                    <a:schemeClr val="tx1"/>
                  </a:solidFill>
                </a:endParaRPr>
              </a:p>
            </p:txBody>
          </p:sp>
        </mc:Choice>
        <mc:Fallback xmlns="">
          <p:sp>
            <p:nvSpPr>
              <p:cNvPr id="4" name="Rechteck 5">
                <a:extLst>
                  <a:ext uri="{FF2B5EF4-FFF2-40B4-BE49-F238E27FC236}">
                    <a16:creationId xmlns:a16="http://schemas.microsoft.com/office/drawing/2014/main" id="{99439B6E-10C8-E12E-9386-2FB9EABC8BFB}"/>
                  </a:ext>
                </a:extLst>
              </p:cNvPr>
              <p:cNvSpPr>
                <a:spLocks noRot="1" noChangeAspect="1" noMove="1" noResize="1" noEditPoints="1" noAdjustHandles="1" noChangeArrowheads="1" noChangeShapeType="1" noTextEdit="1"/>
              </p:cNvSpPr>
              <p:nvPr/>
            </p:nvSpPr>
            <p:spPr>
              <a:xfrm>
                <a:off x="6456040" y="1846730"/>
                <a:ext cx="4248472" cy="3382470"/>
              </a:xfrm>
              <a:prstGeom prst="rect">
                <a:avLst/>
              </a:prstGeom>
              <a:blipFill>
                <a:blip r:embed="rId4"/>
                <a:stretch>
                  <a:fillRect/>
                </a:stretch>
              </a:blipFill>
              <a:ln>
                <a:noFill/>
              </a:ln>
            </p:spPr>
            <p:txBody>
              <a:bodyPr/>
              <a:lstStyle/>
              <a:p>
                <a:r>
                  <a:rPr lang="en-US">
                    <a:noFill/>
                  </a:rPr>
                  <a:t> </a:t>
                </a:r>
              </a:p>
            </p:txBody>
          </p:sp>
        </mc:Fallback>
      </mc:AlternateContent>
      <p:graphicFrame>
        <p:nvGraphicFramePr>
          <p:cNvPr id="7" name="Table 8">
            <a:extLst>
              <a:ext uri="{FF2B5EF4-FFF2-40B4-BE49-F238E27FC236}">
                <a16:creationId xmlns:a16="http://schemas.microsoft.com/office/drawing/2014/main" id="{F46BD78B-8754-1F04-4518-2E46186E5BCD}"/>
              </a:ext>
            </a:extLst>
          </p:cNvPr>
          <p:cNvGraphicFramePr>
            <a:graphicFrameLocks noGrp="1"/>
          </p:cNvGraphicFramePr>
          <p:nvPr>
            <p:extLst>
              <p:ext uri="{D42A27DB-BD31-4B8C-83A1-F6EECF244321}">
                <p14:modId xmlns:p14="http://schemas.microsoft.com/office/powerpoint/2010/main" val="1168885655"/>
              </p:ext>
            </p:extLst>
          </p:nvPr>
        </p:nvGraphicFramePr>
        <p:xfrm>
          <a:off x="2153458" y="3412274"/>
          <a:ext cx="2926080" cy="731520"/>
        </p:xfrm>
        <a:graphic>
          <a:graphicData uri="http://schemas.openxmlformats.org/drawingml/2006/table">
            <a:tbl>
              <a:tblPr firstRow="1" bandRow="1">
                <a:tableStyleId>{5C22544A-7EE6-4342-B048-85BDC9FD1C3A}</a:tableStyleId>
              </a:tblPr>
              <a:tblGrid>
                <a:gridCol w="365760">
                  <a:extLst>
                    <a:ext uri="{9D8B030D-6E8A-4147-A177-3AD203B41FA5}">
                      <a16:colId xmlns:a16="http://schemas.microsoft.com/office/drawing/2014/main" val="2629747904"/>
                    </a:ext>
                  </a:extLst>
                </a:gridCol>
                <a:gridCol w="365760">
                  <a:extLst>
                    <a:ext uri="{9D8B030D-6E8A-4147-A177-3AD203B41FA5}">
                      <a16:colId xmlns:a16="http://schemas.microsoft.com/office/drawing/2014/main" val="1558127673"/>
                    </a:ext>
                  </a:extLst>
                </a:gridCol>
                <a:gridCol w="365760">
                  <a:extLst>
                    <a:ext uri="{9D8B030D-6E8A-4147-A177-3AD203B41FA5}">
                      <a16:colId xmlns:a16="http://schemas.microsoft.com/office/drawing/2014/main" val="2699644545"/>
                    </a:ext>
                  </a:extLst>
                </a:gridCol>
                <a:gridCol w="365760">
                  <a:extLst>
                    <a:ext uri="{9D8B030D-6E8A-4147-A177-3AD203B41FA5}">
                      <a16:colId xmlns:a16="http://schemas.microsoft.com/office/drawing/2014/main" val="637271336"/>
                    </a:ext>
                  </a:extLst>
                </a:gridCol>
                <a:gridCol w="365760">
                  <a:extLst>
                    <a:ext uri="{9D8B030D-6E8A-4147-A177-3AD203B41FA5}">
                      <a16:colId xmlns:a16="http://schemas.microsoft.com/office/drawing/2014/main" val="2226481023"/>
                    </a:ext>
                  </a:extLst>
                </a:gridCol>
                <a:gridCol w="365760">
                  <a:extLst>
                    <a:ext uri="{9D8B030D-6E8A-4147-A177-3AD203B41FA5}">
                      <a16:colId xmlns:a16="http://schemas.microsoft.com/office/drawing/2014/main" val="248695616"/>
                    </a:ext>
                  </a:extLst>
                </a:gridCol>
                <a:gridCol w="365760">
                  <a:extLst>
                    <a:ext uri="{9D8B030D-6E8A-4147-A177-3AD203B41FA5}">
                      <a16:colId xmlns:a16="http://schemas.microsoft.com/office/drawing/2014/main" val="2402189951"/>
                    </a:ext>
                  </a:extLst>
                </a:gridCol>
                <a:gridCol w="365760">
                  <a:extLst>
                    <a:ext uri="{9D8B030D-6E8A-4147-A177-3AD203B41FA5}">
                      <a16:colId xmlns:a16="http://schemas.microsoft.com/office/drawing/2014/main" val="3294120317"/>
                    </a:ext>
                  </a:extLst>
                </a:gridCol>
              </a:tblGrid>
              <a:tr h="32580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494329"/>
                  </a:ext>
                </a:extLst>
              </a:tr>
              <a:tr h="32580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0988080"/>
                  </a:ext>
                </a:extLst>
              </a:tr>
            </a:tbl>
          </a:graphicData>
        </a:graphic>
      </p:graphicFrame>
      <p:sp>
        <p:nvSpPr>
          <p:cNvPr id="9" name="Oval 8">
            <a:extLst>
              <a:ext uri="{FF2B5EF4-FFF2-40B4-BE49-F238E27FC236}">
                <a16:creationId xmlns:a16="http://schemas.microsoft.com/office/drawing/2014/main" id="{C9D3CDEA-537A-89C6-BEDA-C249C9154077}"/>
              </a:ext>
            </a:extLst>
          </p:cNvPr>
          <p:cNvSpPr/>
          <p:nvPr/>
        </p:nvSpPr>
        <p:spPr>
          <a:xfrm>
            <a:off x="7896200" y="3069104"/>
            <a:ext cx="1371600" cy="1371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sp>
        <p:nvSpPr>
          <p:cNvPr id="10" name="Arc 9">
            <a:extLst>
              <a:ext uri="{FF2B5EF4-FFF2-40B4-BE49-F238E27FC236}">
                <a16:creationId xmlns:a16="http://schemas.microsoft.com/office/drawing/2014/main" id="{5B0D96AA-6528-4984-DC45-32564171B779}"/>
              </a:ext>
            </a:extLst>
          </p:cNvPr>
          <p:cNvSpPr/>
          <p:nvPr/>
        </p:nvSpPr>
        <p:spPr>
          <a:xfrm flipH="1">
            <a:off x="8353400" y="3069104"/>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Arc 10">
            <a:extLst>
              <a:ext uri="{FF2B5EF4-FFF2-40B4-BE49-F238E27FC236}">
                <a16:creationId xmlns:a16="http://schemas.microsoft.com/office/drawing/2014/main" id="{FC1C97AD-1684-624A-5813-DE65D734507A}"/>
              </a:ext>
            </a:extLst>
          </p:cNvPr>
          <p:cNvSpPr/>
          <p:nvPr/>
        </p:nvSpPr>
        <p:spPr>
          <a:xfrm>
            <a:off x="8353400" y="3069104"/>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5F683AD7-C282-2F0E-FD65-0DA7751CD6BA}"/>
              </a:ext>
            </a:extLst>
          </p:cNvPr>
          <p:cNvSpPr/>
          <p:nvPr/>
        </p:nvSpPr>
        <p:spPr>
          <a:xfrm rot="16200000">
            <a:off x="8353400" y="3060230"/>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13">
            <a:extLst>
              <a:ext uri="{FF2B5EF4-FFF2-40B4-BE49-F238E27FC236}">
                <a16:creationId xmlns:a16="http://schemas.microsoft.com/office/drawing/2014/main" id="{81925404-53F5-785A-35A3-6A0E3325416C}"/>
              </a:ext>
            </a:extLst>
          </p:cNvPr>
          <p:cNvSpPr/>
          <p:nvPr/>
        </p:nvSpPr>
        <p:spPr>
          <a:xfrm>
            <a:off x="8549996" y="371402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17" name="Straight Connector 16">
            <a:extLst>
              <a:ext uri="{FF2B5EF4-FFF2-40B4-BE49-F238E27FC236}">
                <a16:creationId xmlns:a16="http://schemas.microsoft.com/office/drawing/2014/main" id="{917C82D8-F5C6-D482-5EDC-00F27F7A5357}"/>
              </a:ext>
            </a:extLst>
          </p:cNvPr>
          <p:cNvCxnSpPr>
            <a:cxnSpLocks/>
          </p:cNvCxnSpPr>
          <p:nvPr/>
        </p:nvCxnSpPr>
        <p:spPr>
          <a:xfrm flipH="1">
            <a:off x="7941920" y="3973940"/>
            <a:ext cx="411480" cy="411480"/>
          </a:xfrm>
          <a:prstGeom prst="line">
            <a:avLst/>
          </a:prstGeom>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89D7178-8367-20F5-D743-A3DDA872E6C4}"/>
              </a:ext>
            </a:extLst>
          </p:cNvPr>
          <p:cNvCxnSpPr>
            <a:cxnSpLocks/>
          </p:cNvCxnSpPr>
          <p:nvPr/>
        </p:nvCxnSpPr>
        <p:spPr>
          <a:xfrm flipH="1">
            <a:off x="8353400" y="3297718"/>
            <a:ext cx="690106" cy="6755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743EF0E-53BA-8E5A-3382-9DCAF33F03DF}"/>
              </a:ext>
            </a:extLst>
          </p:cNvPr>
          <p:cNvCxnSpPr>
            <a:cxnSpLocks/>
          </p:cNvCxnSpPr>
          <p:nvPr/>
        </p:nvCxnSpPr>
        <p:spPr>
          <a:xfrm flipH="1">
            <a:off x="7709014" y="3747989"/>
            <a:ext cx="187186" cy="0"/>
          </a:xfrm>
          <a:prstGeom prst="line">
            <a:avLst/>
          </a:prstGeom>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D2869D1-02C6-2B77-D675-43E36495A4C7}"/>
              </a:ext>
            </a:extLst>
          </p:cNvPr>
          <p:cNvCxnSpPr>
            <a:cxnSpLocks/>
          </p:cNvCxnSpPr>
          <p:nvPr/>
        </p:nvCxnSpPr>
        <p:spPr>
          <a:xfrm flipH="1" flipV="1">
            <a:off x="7896200" y="3748481"/>
            <a:ext cx="1371558" cy="509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E15BC26-7884-9C14-020C-7C48477D542D}"/>
              </a:ext>
            </a:extLst>
          </p:cNvPr>
          <p:cNvCxnSpPr>
            <a:cxnSpLocks/>
          </p:cNvCxnSpPr>
          <p:nvPr/>
        </p:nvCxnSpPr>
        <p:spPr>
          <a:xfrm rot="16200000" flipH="1" flipV="1">
            <a:off x="7896221" y="3779880"/>
            <a:ext cx="1371558" cy="42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08D2A657-82B2-5045-EBB3-EA0C954E4DAE}"/>
              </a:ext>
            </a:extLst>
          </p:cNvPr>
          <p:cNvCxnSpPr/>
          <p:nvPr/>
        </p:nvCxnSpPr>
        <p:spPr>
          <a:xfrm>
            <a:off x="8618004" y="3750621"/>
            <a:ext cx="6400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2083DFED-B67A-9572-9A29-A35F0E3FA88A}"/>
              </a:ext>
            </a:extLst>
          </p:cNvPr>
          <p:cNvCxnSpPr>
            <a:cxnSpLocks/>
          </p:cNvCxnSpPr>
          <p:nvPr/>
        </p:nvCxnSpPr>
        <p:spPr>
          <a:xfrm rot="16200000">
            <a:off x="8259857" y="3389144"/>
            <a:ext cx="6400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1" name="Straight Arrow Connector 40">
            <a:extLst>
              <a:ext uri="{FF2B5EF4-FFF2-40B4-BE49-F238E27FC236}">
                <a16:creationId xmlns:a16="http://schemas.microsoft.com/office/drawing/2014/main" id="{632D67E8-BE01-50CF-EF74-8C8665175797}"/>
              </a:ext>
            </a:extLst>
          </p:cNvPr>
          <p:cNvCxnSpPr>
            <a:cxnSpLocks/>
          </p:cNvCxnSpPr>
          <p:nvPr/>
        </p:nvCxnSpPr>
        <p:spPr>
          <a:xfrm rot="5400000" flipV="1">
            <a:off x="8259857" y="4116500"/>
            <a:ext cx="6400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798213BF-8B7B-E5AC-2973-12909E37A8C4}"/>
              </a:ext>
            </a:extLst>
          </p:cNvPr>
          <p:cNvCxnSpPr>
            <a:cxnSpLocks/>
          </p:cNvCxnSpPr>
          <p:nvPr/>
        </p:nvCxnSpPr>
        <p:spPr>
          <a:xfrm flipV="1">
            <a:off x="8577356" y="2853080"/>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EEBD5FB-5F21-2CCF-18BF-CF0F3C80F171}"/>
              </a:ext>
            </a:extLst>
          </p:cNvPr>
          <p:cNvCxnSpPr>
            <a:cxnSpLocks/>
          </p:cNvCxnSpPr>
          <p:nvPr/>
        </p:nvCxnSpPr>
        <p:spPr>
          <a:xfrm rot="5400000" flipV="1">
            <a:off x="9375770" y="3643519"/>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D38193D8-9697-31F2-B392-7959329BC828}"/>
              </a:ext>
            </a:extLst>
          </p:cNvPr>
          <p:cNvCxnSpPr>
            <a:cxnSpLocks/>
          </p:cNvCxnSpPr>
          <p:nvPr/>
        </p:nvCxnSpPr>
        <p:spPr>
          <a:xfrm rot="2700000" flipV="1">
            <a:off x="9146667" y="3096396"/>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91785F8-411D-A427-BD4F-E1085C9C1C85}"/>
                  </a:ext>
                </a:extLst>
              </p:cNvPr>
              <p:cNvSpPr txBox="1"/>
              <p:nvPr/>
            </p:nvSpPr>
            <p:spPr>
              <a:xfrm>
                <a:off x="8549996" y="2708920"/>
                <a:ext cx="457200" cy="326243"/>
              </a:xfrm>
              <a:prstGeom prst="rect">
                <a:avLst/>
              </a:prstGeom>
              <a:noFill/>
            </p:spPr>
            <p:txBody>
              <a:bodyPr wrap="square" rtlCol="0">
                <a:spAutoFit/>
              </a:bodyPr>
              <a:lstStyle/>
              <a:p>
                <a:pPr algn="l">
                  <a:lnSpc>
                    <a:spcPct val="95000"/>
                  </a:lnSpc>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|0⟩</m:t>
                      </m:r>
                    </m:oMath>
                  </m:oMathPara>
                </a14:m>
                <a:endParaRPr lang="en-US" sz="1600" dirty="0">
                  <a:solidFill>
                    <a:srgbClr val="FF0000"/>
                  </a:solidFill>
                </a:endParaRPr>
              </a:p>
            </p:txBody>
          </p:sp>
        </mc:Choice>
        <mc:Fallback xmlns="">
          <p:sp>
            <p:nvSpPr>
              <p:cNvPr id="48" name="TextBox 47">
                <a:extLst>
                  <a:ext uri="{FF2B5EF4-FFF2-40B4-BE49-F238E27FC236}">
                    <a16:creationId xmlns:a16="http://schemas.microsoft.com/office/drawing/2014/main" id="{791785F8-411D-A427-BD4F-E1085C9C1C85}"/>
                  </a:ext>
                </a:extLst>
              </p:cNvPr>
              <p:cNvSpPr txBox="1">
                <a:spLocks noRot="1" noChangeAspect="1" noMove="1" noResize="1" noEditPoints="1" noAdjustHandles="1" noChangeArrowheads="1" noChangeShapeType="1" noTextEdit="1"/>
              </p:cNvSpPr>
              <p:nvPr/>
            </p:nvSpPr>
            <p:spPr>
              <a:xfrm>
                <a:off x="8549996" y="2708920"/>
                <a:ext cx="457200" cy="326243"/>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6B0D017-D091-D747-1CAB-600623ADFDFB}"/>
                  </a:ext>
                </a:extLst>
              </p:cNvPr>
              <p:cNvSpPr txBox="1"/>
              <p:nvPr/>
            </p:nvSpPr>
            <p:spPr>
              <a:xfrm>
                <a:off x="8549996" y="4467762"/>
                <a:ext cx="457200" cy="326243"/>
              </a:xfrm>
              <a:prstGeom prst="rect">
                <a:avLst/>
              </a:prstGeom>
              <a:noFill/>
            </p:spPr>
            <p:txBody>
              <a:bodyPr wrap="square" rtlCol="0">
                <a:spAutoFit/>
              </a:bodyPr>
              <a:lstStyle/>
              <a:p>
                <a:pPr algn="l">
                  <a:lnSpc>
                    <a:spcPct val="95000"/>
                  </a:lnSpc>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|1⟩</m:t>
                      </m:r>
                    </m:oMath>
                  </m:oMathPara>
                </a14:m>
                <a:endParaRPr lang="en-US" sz="1600" dirty="0">
                  <a:solidFill>
                    <a:srgbClr val="FF0000"/>
                  </a:solidFill>
                </a:endParaRPr>
              </a:p>
            </p:txBody>
          </p:sp>
        </mc:Choice>
        <mc:Fallback xmlns="">
          <p:sp>
            <p:nvSpPr>
              <p:cNvPr id="49" name="TextBox 48">
                <a:extLst>
                  <a:ext uri="{FF2B5EF4-FFF2-40B4-BE49-F238E27FC236}">
                    <a16:creationId xmlns:a16="http://schemas.microsoft.com/office/drawing/2014/main" id="{36B0D017-D091-D747-1CAB-600623ADFDFB}"/>
                  </a:ext>
                </a:extLst>
              </p:cNvPr>
              <p:cNvSpPr txBox="1">
                <a:spLocks noRot="1" noChangeAspect="1" noMove="1" noResize="1" noEditPoints="1" noAdjustHandles="1" noChangeArrowheads="1" noChangeShapeType="1" noTextEdit="1"/>
              </p:cNvSpPr>
              <p:nvPr/>
            </p:nvSpPr>
            <p:spPr>
              <a:xfrm>
                <a:off x="8549996" y="4467762"/>
                <a:ext cx="457200" cy="326243"/>
              </a:xfrm>
              <a:prstGeom prst="rect">
                <a:avLst/>
              </a:prstGeom>
              <a:blipFill>
                <a:blip r:embed="rId6"/>
                <a:stretch>
                  <a:fillRect b="-13208"/>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08EE516D-39E7-3BB3-0C54-9F4233207506}"/>
              </a:ext>
            </a:extLst>
          </p:cNvPr>
          <p:cNvCxnSpPr>
            <a:cxnSpLocks/>
          </p:cNvCxnSpPr>
          <p:nvPr/>
        </p:nvCxnSpPr>
        <p:spPr>
          <a:xfrm flipV="1">
            <a:off x="8584885" y="4454274"/>
            <a:ext cx="0" cy="165538"/>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534588A-211D-F577-77E5-1A176C255467}"/>
                  </a:ext>
                </a:extLst>
              </p:cNvPr>
              <p:cNvSpPr txBox="1"/>
              <p:nvPr/>
            </p:nvSpPr>
            <p:spPr>
              <a:xfrm>
                <a:off x="9375770" y="3450811"/>
                <a:ext cx="1058454" cy="580800"/>
              </a:xfrm>
              <a:prstGeom prst="rect">
                <a:avLst/>
              </a:prstGeom>
              <a:noFill/>
            </p:spPr>
            <p:txBody>
              <a:bodyPr wrap="square" rtlCol="0">
                <a:spAutoFit/>
              </a:bodyPr>
              <a:lstStyle/>
              <a:p>
                <a:pPr>
                  <a:lnSpc>
                    <a:spcPct val="95000"/>
                  </a:lnSpc>
                </a:pPr>
                <a14:m>
                  <m:oMathPara xmlns:m="http://schemas.openxmlformats.org/officeDocument/2006/math">
                    <m:oMathParaPr>
                      <m:jc m:val="centerGroup"/>
                    </m:oMathParaPr>
                    <m:oMath xmlns:m="http://schemas.openxmlformats.org/officeDocument/2006/math">
                      <m:f>
                        <m:fPr>
                          <m:ctrlPr>
                            <a:rPr lang="en-US" sz="1600" b="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|0⟩+|1⟩</m:t>
                          </m:r>
                        </m:num>
                        <m:den>
                          <m:rad>
                            <m:radPr>
                              <m:degHide m:val="on"/>
                              <m:ctrlPr>
                                <a:rPr lang="en-US" sz="1600" i="1" smtClean="0">
                                  <a:solidFill>
                                    <a:srgbClr val="FF0000"/>
                                  </a:solidFill>
                                  <a:latin typeface="Cambria Math" panose="02040503050406030204" pitchFamily="18" charset="0"/>
                                </a:rPr>
                              </m:ctrlPr>
                            </m:radPr>
                            <m:deg/>
                            <m:e>
                              <m:r>
                                <a:rPr lang="en-US" sz="1600" b="0" i="1" smtClean="0">
                                  <a:solidFill>
                                    <a:srgbClr val="FF0000"/>
                                  </a:solidFill>
                                  <a:latin typeface="Cambria Math" panose="02040503050406030204" pitchFamily="18" charset="0"/>
                                </a:rPr>
                                <m:t>2</m:t>
                              </m:r>
                            </m:e>
                          </m:rad>
                        </m:den>
                      </m:f>
                    </m:oMath>
                  </m:oMathPara>
                </a14:m>
                <a:endParaRPr lang="en-US" sz="1600" dirty="0">
                  <a:solidFill>
                    <a:srgbClr val="FF0000"/>
                  </a:solidFill>
                </a:endParaRPr>
              </a:p>
            </p:txBody>
          </p:sp>
        </mc:Choice>
        <mc:Fallback xmlns="">
          <p:sp>
            <p:nvSpPr>
              <p:cNvPr id="53" name="TextBox 52">
                <a:extLst>
                  <a:ext uri="{FF2B5EF4-FFF2-40B4-BE49-F238E27FC236}">
                    <a16:creationId xmlns:a16="http://schemas.microsoft.com/office/drawing/2014/main" id="{E534588A-211D-F577-77E5-1A176C255467}"/>
                  </a:ext>
                </a:extLst>
              </p:cNvPr>
              <p:cNvSpPr txBox="1">
                <a:spLocks noRot="1" noChangeAspect="1" noMove="1" noResize="1" noEditPoints="1" noAdjustHandles="1" noChangeArrowheads="1" noChangeShapeType="1" noTextEdit="1"/>
              </p:cNvSpPr>
              <p:nvPr/>
            </p:nvSpPr>
            <p:spPr>
              <a:xfrm>
                <a:off x="9375770" y="3450811"/>
                <a:ext cx="1058454" cy="580800"/>
              </a:xfrm>
              <a:prstGeom prst="rect">
                <a:avLst/>
              </a:prstGeom>
              <a:blipFill>
                <a:blip r:embed="rId7"/>
                <a:stretch>
                  <a:fillRect b="-2105"/>
                </a:stretch>
              </a:blipFill>
            </p:spPr>
            <p:txBody>
              <a:bodyPr/>
              <a:lstStyle/>
              <a:p>
                <a:r>
                  <a:rPr lang="en-US">
                    <a:noFill/>
                  </a:rPr>
                  <a:t> </a:t>
                </a:r>
              </a:p>
            </p:txBody>
          </p:sp>
        </mc:Fallback>
      </mc:AlternateContent>
      <p:sp>
        <p:nvSpPr>
          <p:cNvPr id="12" name="Arc 11">
            <a:extLst>
              <a:ext uri="{FF2B5EF4-FFF2-40B4-BE49-F238E27FC236}">
                <a16:creationId xmlns:a16="http://schemas.microsoft.com/office/drawing/2014/main" id="{C6CE949C-5E3F-7205-D7A0-F5532377258B}"/>
              </a:ext>
            </a:extLst>
          </p:cNvPr>
          <p:cNvSpPr/>
          <p:nvPr/>
        </p:nvSpPr>
        <p:spPr>
          <a:xfrm rot="16200000" flipH="1">
            <a:off x="8353400" y="3060230"/>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TextBox 54">
            <a:extLst>
              <a:ext uri="{FF2B5EF4-FFF2-40B4-BE49-F238E27FC236}">
                <a16:creationId xmlns:a16="http://schemas.microsoft.com/office/drawing/2014/main" id="{2C9B5348-B324-AC63-523B-ED38A0B8995C}"/>
              </a:ext>
            </a:extLst>
          </p:cNvPr>
          <p:cNvSpPr txBox="1"/>
          <p:nvPr/>
        </p:nvSpPr>
        <p:spPr>
          <a:xfrm>
            <a:off x="7603371" y="4904046"/>
            <a:ext cx="1947969" cy="253146"/>
          </a:xfrm>
          <a:prstGeom prst="rect">
            <a:avLst/>
          </a:prstGeom>
          <a:noFill/>
        </p:spPr>
        <p:txBody>
          <a:bodyPr wrap="none" rtlCol="0">
            <a:spAutoFit/>
          </a:bodyPr>
          <a:lstStyle/>
          <a:p>
            <a:pPr algn="l">
              <a:lnSpc>
                <a:spcPct val="95000"/>
              </a:lnSpc>
            </a:pPr>
            <a:r>
              <a:rPr lang="en-US" sz="1100" i="1" dirty="0"/>
              <a:t>Bloch sphere representation</a:t>
            </a:r>
          </a:p>
        </p:txBody>
      </p:sp>
    </p:spTree>
    <p:extLst>
      <p:ext uri="{BB962C8B-B14F-4D97-AF65-F5344CB8AC3E}">
        <p14:creationId xmlns:p14="http://schemas.microsoft.com/office/powerpoint/2010/main" val="338230555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noProof="0" dirty="0"/>
              <a:t>Measurement and qubit collapse</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7</a:t>
            </a:fld>
            <a:endParaRPr lang="de-DE" dirty="0"/>
          </a:p>
        </p:txBody>
      </p:sp>
      <p:sp>
        <p:nvSpPr>
          <p:cNvPr id="5" name="Oval 4">
            <a:extLst>
              <a:ext uri="{FF2B5EF4-FFF2-40B4-BE49-F238E27FC236}">
                <a16:creationId xmlns:a16="http://schemas.microsoft.com/office/drawing/2014/main" id="{EA31E844-0E6B-71CE-5037-3B0C2083C0CB}"/>
              </a:ext>
            </a:extLst>
          </p:cNvPr>
          <p:cNvSpPr/>
          <p:nvPr/>
        </p:nvSpPr>
        <p:spPr>
          <a:xfrm>
            <a:off x="1603192" y="2276872"/>
            <a:ext cx="1371600" cy="1371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sp>
        <p:nvSpPr>
          <p:cNvPr id="6" name="Arc 5">
            <a:extLst>
              <a:ext uri="{FF2B5EF4-FFF2-40B4-BE49-F238E27FC236}">
                <a16:creationId xmlns:a16="http://schemas.microsoft.com/office/drawing/2014/main" id="{81139260-7587-942C-D2F0-D4E9FD9AC989}"/>
              </a:ext>
            </a:extLst>
          </p:cNvPr>
          <p:cNvSpPr/>
          <p:nvPr/>
        </p:nvSpPr>
        <p:spPr>
          <a:xfrm flipH="1">
            <a:off x="2060392" y="2276872"/>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FA51649E-80FC-5F24-EF75-4764E9AF2CAB}"/>
              </a:ext>
            </a:extLst>
          </p:cNvPr>
          <p:cNvSpPr/>
          <p:nvPr/>
        </p:nvSpPr>
        <p:spPr>
          <a:xfrm>
            <a:off x="2060392" y="2276872"/>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6F4516FB-99C5-33FB-4349-77E6C0FF8784}"/>
              </a:ext>
            </a:extLst>
          </p:cNvPr>
          <p:cNvSpPr/>
          <p:nvPr/>
        </p:nvSpPr>
        <p:spPr>
          <a:xfrm rot="16200000">
            <a:off x="2060392" y="2267998"/>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D81515A0-9E49-4AA3-3862-65C390272E63}"/>
              </a:ext>
            </a:extLst>
          </p:cNvPr>
          <p:cNvSpPr/>
          <p:nvPr/>
        </p:nvSpPr>
        <p:spPr>
          <a:xfrm>
            <a:off x="2256988" y="2921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22" name="Straight Connector 21">
            <a:extLst>
              <a:ext uri="{FF2B5EF4-FFF2-40B4-BE49-F238E27FC236}">
                <a16:creationId xmlns:a16="http://schemas.microsoft.com/office/drawing/2014/main" id="{F2887E2E-3B43-B0BF-E802-0275E80BFA6D}"/>
              </a:ext>
            </a:extLst>
          </p:cNvPr>
          <p:cNvCxnSpPr>
            <a:cxnSpLocks/>
          </p:cNvCxnSpPr>
          <p:nvPr/>
        </p:nvCxnSpPr>
        <p:spPr>
          <a:xfrm flipH="1">
            <a:off x="1648912" y="3181708"/>
            <a:ext cx="411480" cy="411480"/>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111BB6C-DE3D-3DEE-C5DF-94B7D8F3B9F6}"/>
              </a:ext>
            </a:extLst>
          </p:cNvPr>
          <p:cNvCxnSpPr>
            <a:cxnSpLocks/>
          </p:cNvCxnSpPr>
          <p:nvPr/>
        </p:nvCxnSpPr>
        <p:spPr>
          <a:xfrm flipH="1">
            <a:off x="2060392" y="2505486"/>
            <a:ext cx="690106" cy="6755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D84CB6-DA4E-E84E-0D03-710F7998C69A}"/>
              </a:ext>
            </a:extLst>
          </p:cNvPr>
          <p:cNvCxnSpPr>
            <a:cxnSpLocks/>
          </p:cNvCxnSpPr>
          <p:nvPr/>
        </p:nvCxnSpPr>
        <p:spPr>
          <a:xfrm flipH="1">
            <a:off x="1416006" y="2955757"/>
            <a:ext cx="187186" cy="0"/>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029A2CC-C9A4-F997-AD6A-5837741FF7AA}"/>
              </a:ext>
            </a:extLst>
          </p:cNvPr>
          <p:cNvCxnSpPr>
            <a:cxnSpLocks/>
          </p:cNvCxnSpPr>
          <p:nvPr/>
        </p:nvCxnSpPr>
        <p:spPr>
          <a:xfrm flipH="1" flipV="1">
            <a:off x="1603192" y="2956249"/>
            <a:ext cx="1371558" cy="509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80961D7C-3AB3-1D45-0F6C-A3EC73B8A8D1}"/>
              </a:ext>
            </a:extLst>
          </p:cNvPr>
          <p:cNvCxnSpPr>
            <a:cxnSpLocks/>
          </p:cNvCxnSpPr>
          <p:nvPr/>
        </p:nvCxnSpPr>
        <p:spPr>
          <a:xfrm rot="16200000" flipH="1" flipV="1">
            <a:off x="1603213" y="2987648"/>
            <a:ext cx="1371558" cy="42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C419BD3-58B5-E348-E5EB-B40B925C41A0}"/>
              </a:ext>
            </a:extLst>
          </p:cNvPr>
          <p:cNvCxnSpPr>
            <a:cxnSpLocks/>
          </p:cNvCxnSpPr>
          <p:nvPr/>
        </p:nvCxnSpPr>
        <p:spPr>
          <a:xfrm>
            <a:off x="2324996" y="2958389"/>
            <a:ext cx="452286" cy="29712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1E82471B-0230-0E3E-392E-A2E1B82949BF}"/>
              </a:ext>
            </a:extLst>
          </p:cNvPr>
          <p:cNvCxnSpPr>
            <a:cxnSpLocks/>
          </p:cNvCxnSpPr>
          <p:nvPr/>
        </p:nvCxnSpPr>
        <p:spPr>
          <a:xfrm flipV="1">
            <a:off x="2284348" y="2060848"/>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B11F4B8-58DC-E54F-35AF-50AE64998CD6}"/>
              </a:ext>
            </a:extLst>
          </p:cNvPr>
          <p:cNvCxnSpPr>
            <a:cxnSpLocks/>
          </p:cNvCxnSpPr>
          <p:nvPr/>
        </p:nvCxnSpPr>
        <p:spPr>
          <a:xfrm rot="5400000" flipV="1">
            <a:off x="3082762" y="2851287"/>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A15E749-2A16-BD76-B705-1924B7082D57}"/>
              </a:ext>
            </a:extLst>
          </p:cNvPr>
          <p:cNvCxnSpPr>
            <a:cxnSpLocks/>
          </p:cNvCxnSpPr>
          <p:nvPr/>
        </p:nvCxnSpPr>
        <p:spPr>
          <a:xfrm rot="2700000" flipV="1">
            <a:off x="2853659" y="2304164"/>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C9F1020-9624-99B0-1D0A-43B6D11F0A2D}"/>
                  </a:ext>
                </a:extLst>
              </p:cNvPr>
              <p:cNvSpPr txBox="1"/>
              <p:nvPr/>
            </p:nvSpPr>
            <p:spPr>
              <a:xfrm>
                <a:off x="6065354" y="1844558"/>
                <a:ext cx="4311752" cy="326243"/>
              </a:xfrm>
              <a:prstGeom prst="rect">
                <a:avLst/>
              </a:prstGeom>
              <a:noFill/>
            </p:spPr>
            <p:txBody>
              <a:bodyPr wrap="square" rtlCol="0">
                <a:spAutoFit/>
              </a:bodyPr>
              <a:lstStyle/>
              <a:p>
                <a:pPr algn="l">
                  <a:lnSpc>
                    <a:spcPct val="95000"/>
                  </a:lnSpc>
                </a:pPr>
                <a14:m>
                  <m:oMath xmlns:m="http://schemas.openxmlformats.org/officeDocument/2006/math">
                    <m:r>
                      <a:rPr lang="en-US" sz="1600" b="0" i="1" smtClean="0">
                        <a:solidFill>
                          <a:srgbClr val="FF0000"/>
                        </a:solidFill>
                        <a:latin typeface="Cambria Math" panose="02040503050406030204" pitchFamily="18" charset="0"/>
                      </a:rPr>
                      <m:t>|0⟩</m:t>
                    </m:r>
                  </m:oMath>
                </a14:m>
                <a:r>
                  <a:rPr lang="en-US" sz="1600" dirty="0">
                    <a:solidFill>
                      <a:srgbClr val="FF0000"/>
                    </a:solidFill>
                  </a:rPr>
                  <a:t>  </a:t>
                </a:r>
                <a:r>
                  <a:rPr lang="en-US" sz="1600" dirty="0"/>
                  <a:t>with probability</a:t>
                </a:r>
                <a:r>
                  <a:rPr lang="en-US" sz="1600" dirty="0">
                    <a:solidFill>
                      <a:srgbClr val="FF0000"/>
                    </a:solidFill>
                  </a:rPr>
                  <a:t>  </a:t>
                </a:r>
                <a14:m>
                  <m:oMath xmlns:m="http://schemas.openxmlformats.org/officeDocument/2006/math">
                    <m:sSup>
                      <m:sSupPr>
                        <m:ctrlPr>
                          <a:rPr lang="en-US" sz="1600" b="0" i="1" smtClean="0">
                            <a:solidFill>
                              <a:srgbClr val="FF0000"/>
                            </a:solidFill>
                            <a:latin typeface="Cambria Math" panose="02040503050406030204" pitchFamily="18" charset="0"/>
                          </a:rPr>
                        </m:ctrlPr>
                      </m:sSupPr>
                      <m:e>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𝛼</m:t>
                            </m:r>
                          </m:e>
                        </m:d>
                      </m:e>
                      <m:sup>
                        <m:r>
                          <a:rPr lang="en-US" sz="1600" b="0" i="1" smtClean="0">
                            <a:solidFill>
                              <a:srgbClr val="FF0000"/>
                            </a:solidFill>
                            <a:latin typeface="Cambria Math" panose="02040503050406030204" pitchFamily="18" charset="0"/>
                          </a:rPr>
                          <m:t>2</m:t>
                        </m:r>
                      </m:sup>
                    </m:sSup>
                  </m:oMath>
                </a14:m>
                <a:r>
                  <a:rPr lang="en-US" sz="1600" dirty="0">
                    <a:solidFill>
                      <a:srgbClr val="FF0000"/>
                    </a:solidFill>
                  </a:rPr>
                  <a:t> </a:t>
                </a:r>
              </a:p>
            </p:txBody>
          </p:sp>
        </mc:Choice>
        <mc:Fallback xmlns="">
          <p:sp>
            <p:nvSpPr>
              <p:cNvPr id="36" name="TextBox 35">
                <a:extLst>
                  <a:ext uri="{FF2B5EF4-FFF2-40B4-BE49-F238E27FC236}">
                    <a16:creationId xmlns:a16="http://schemas.microsoft.com/office/drawing/2014/main" id="{8C9F1020-9624-99B0-1D0A-43B6D11F0A2D}"/>
                  </a:ext>
                </a:extLst>
              </p:cNvPr>
              <p:cNvSpPr txBox="1">
                <a:spLocks noRot="1" noChangeAspect="1" noMove="1" noResize="1" noEditPoints="1" noAdjustHandles="1" noChangeArrowheads="1" noChangeShapeType="1" noTextEdit="1"/>
              </p:cNvSpPr>
              <p:nvPr/>
            </p:nvSpPr>
            <p:spPr>
              <a:xfrm>
                <a:off x="6065354" y="1844558"/>
                <a:ext cx="4311752" cy="326243"/>
              </a:xfrm>
              <a:prstGeom prst="rect">
                <a:avLst/>
              </a:prstGeom>
              <a:blipFill>
                <a:blip r:embed="rId3"/>
                <a:stretch>
                  <a:fillRect l="-141" t="-9434" b="-245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C528C33-6B3A-EA7D-C551-AA9A97FB8E22}"/>
                  </a:ext>
                </a:extLst>
              </p:cNvPr>
              <p:cNvSpPr txBox="1"/>
              <p:nvPr/>
            </p:nvSpPr>
            <p:spPr>
              <a:xfrm>
                <a:off x="6049187" y="3737505"/>
                <a:ext cx="2373332" cy="326243"/>
              </a:xfrm>
              <a:prstGeom prst="rect">
                <a:avLst/>
              </a:prstGeom>
              <a:noFill/>
            </p:spPr>
            <p:txBody>
              <a:bodyPr wrap="square" rtlCol="0">
                <a:spAutoFit/>
              </a:bodyPr>
              <a:lstStyle/>
              <a:p>
                <a:pPr algn="l">
                  <a:lnSpc>
                    <a:spcPct val="95000"/>
                  </a:lnSpc>
                </a:pPr>
                <a14:m>
                  <m:oMath xmlns:m="http://schemas.openxmlformats.org/officeDocument/2006/math">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1</m:t>
                        </m:r>
                      </m:e>
                    </m:d>
                  </m:oMath>
                </a14:m>
                <a:r>
                  <a:rPr lang="en-US" sz="1600" dirty="0">
                    <a:solidFill>
                      <a:srgbClr val="FF0000"/>
                    </a:solidFill>
                  </a:rPr>
                  <a:t>  </a:t>
                </a:r>
                <a:r>
                  <a:rPr lang="en-US" sz="1600" dirty="0"/>
                  <a:t>with probability  </a:t>
                </a:r>
                <a14:m>
                  <m:oMath xmlns:m="http://schemas.openxmlformats.org/officeDocument/2006/math">
                    <m:sSup>
                      <m:sSupPr>
                        <m:ctrlPr>
                          <a:rPr lang="en-US" sz="1600" b="0" i="1" smtClean="0">
                            <a:solidFill>
                              <a:srgbClr val="FF0000"/>
                            </a:solidFill>
                            <a:latin typeface="Cambria Math" panose="02040503050406030204" pitchFamily="18" charset="0"/>
                          </a:rPr>
                        </m:ctrlPr>
                      </m:sSupPr>
                      <m:e>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𝛽</m:t>
                            </m:r>
                          </m:e>
                        </m:d>
                      </m:e>
                      <m:sup>
                        <m:r>
                          <a:rPr lang="en-US" sz="1600" b="0" i="1" smtClean="0">
                            <a:solidFill>
                              <a:srgbClr val="FF0000"/>
                            </a:solidFill>
                            <a:latin typeface="Cambria Math" panose="02040503050406030204" pitchFamily="18" charset="0"/>
                          </a:rPr>
                          <m:t>2</m:t>
                        </m:r>
                      </m:sup>
                    </m:sSup>
                  </m:oMath>
                </a14:m>
                <a:r>
                  <a:rPr lang="en-US" sz="1600" dirty="0">
                    <a:solidFill>
                      <a:srgbClr val="FF0000"/>
                    </a:solidFill>
                  </a:rPr>
                  <a:t> </a:t>
                </a:r>
              </a:p>
            </p:txBody>
          </p:sp>
        </mc:Choice>
        <mc:Fallback xmlns="">
          <p:sp>
            <p:nvSpPr>
              <p:cNvPr id="38" name="TextBox 37">
                <a:extLst>
                  <a:ext uri="{FF2B5EF4-FFF2-40B4-BE49-F238E27FC236}">
                    <a16:creationId xmlns:a16="http://schemas.microsoft.com/office/drawing/2014/main" id="{6C528C33-6B3A-EA7D-C551-AA9A97FB8E22}"/>
                  </a:ext>
                </a:extLst>
              </p:cNvPr>
              <p:cNvSpPr txBox="1">
                <a:spLocks noRot="1" noChangeAspect="1" noMove="1" noResize="1" noEditPoints="1" noAdjustHandles="1" noChangeArrowheads="1" noChangeShapeType="1" noTextEdit="1"/>
              </p:cNvSpPr>
              <p:nvPr/>
            </p:nvSpPr>
            <p:spPr>
              <a:xfrm>
                <a:off x="6049187" y="3737505"/>
                <a:ext cx="2373332" cy="326243"/>
              </a:xfrm>
              <a:prstGeom prst="rect">
                <a:avLst/>
              </a:prstGeom>
              <a:blipFill>
                <a:blip r:embed="rId4"/>
                <a:stretch>
                  <a:fillRect t="-9259" b="-22222"/>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F94D3C72-E78E-07FA-4A24-D28B8A97F48F}"/>
              </a:ext>
            </a:extLst>
          </p:cNvPr>
          <p:cNvCxnSpPr>
            <a:cxnSpLocks/>
          </p:cNvCxnSpPr>
          <p:nvPr/>
        </p:nvCxnSpPr>
        <p:spPr>
          <a:xfrm flipV="1">
            <a:off x="2291877" y="3662042"/>
            <a:ext cx="0" cy="165538"/>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3FC263B-AF8F-482D-0183-AC2A96673FA6}"/>
                  </a:ext>
                </a:extLst>
              </p:cNvPr>
              <p:cNvSpPr txBox="1"/>
              <p:nvPr/>
            </p:nvSpPr>
            <p:spPr>
              <a:xfrm>
                <a:off x="2876983" y="3214997"/>
                <a:ext cx="1330806" cy="326243"/>
              </a:xfrm>
              <a:prstGeom prst="rect">
                <a:avLst/>
              </a:prstGeom>
              <a:noFill/>
            </p:spPr>
            <p:txBody>
              <a:bodyPr wrap="squar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600" i="1">
                          <a:solidFill>
                            <a:srgbClr val="FF0000"/>
                          </a:solidFill>
                          <a:latin typeface="Cambria Math" panose="02040503050406030204" pitchFamily="18" charset="0"/>
                        </a:rPr>
                        <m:t>𝛼</m:t>
                      </m:r>
                      <m:r>
                        <a:rPr lang="en-US" sz="1600" i="1">
                          <a:solidFill>
                            <a:srgbClr val="FF0000"/>
                          </a:solidFill>
                          <a:latin typeface="Cambria Math" panose="02040503050406030204" pitchFamily="18" charset="0"/>
                        </a:rPr>
                        <m:t>|0⟩+</m:t>
                      </m:r>
                      <m:r>
                        <a:rPr lang="en-US" sz="1600" i="1">
                          <a:solidFill>
                            <a:srgbClr val="FF0000"/>
                          </a:solidFill>
                          <a:latin typeface="Cambria Math" panose="02040503050406030204" pitchFamily="18" charset="0"/>
                        </a:rPr>
                        <m:t>𝛽</m:t>
                      </m:r>
                      <m:r>
                        <a:rPr lang="en-US" sz="1600" i="1">
                          <a:solidFill>
                            <a:srgbClr val="FF0000"/>
                          </a:solidFill>
                          <a:latin typeface="Cambria Math" panose="02040503050406030204" pitchFamily="18" charset="0"/>
                        </a:rPr>
                        <m:t>|1⟩</m:t>
                      </m:r>
                    </m:oMath>
                  </m:oMathPara>
                </a14:m>
                <a:endParaRPr lang="en-US" sz="1600" dirty="0">
                  <a:solidFill>
                    <a:srgbClr val="FF0000"/>
                  </a:solidFill>
                </a:endParaRPr>
              </a:p>
            </p:txBody>
          </p:sp>
        </mc:Choice>
        <mc:Fallback xmlns="">
          <p:sp>
            <p:nvSpPr>
              <p:cNvPr id="44" name="TextBox 43">
                <a:extLst>
                  <a:ext uri="{FF2B5EF4-FFF2-40B4-BE49-F238E27FC236}">
                    <a16:creationId xmlns:a16="http://schemas.microsoft.com/office/drawing/2014/main" id="{33FC263B-AF8F-482D-0183-AC2A96673FA6}"/>
                  </a:ext>
                </a:extLst>
              </p:cNvPr>
              <p:cNvSpPr txBox="1">
                <a:spLocks noRot="1" noChangeAspect="1" noMove="1" noResize="1" noEditPoints="1" noAdjustHandles="1" noChangeArrowheads="1" noChangeShapeType="1" noTextEdit="1"/>
              </p:cNvSpPr>
              <p:nvPr/>
            </p:nvSpPr>
            <p:spPr>
              <a:xfrm>
                <a:off x="2876983" y="3214997"/>
                <a:ext cx="1330806" cy="326243"/>
              </a:xfrm>
              <a:prstGeom prst="rect">
                <a:avLst/>
              </a:prstGeom>
              <a:blipFill>
                <a:blip r:embed="rId5"/>
                <a:stretch>
                  <a:fillRect b="-11111"/>
                </a:stretch>
              </a:blipFill>
            </p:spPr>
            <p:txBody>
              <a:bodyPr/>
              <a:lstStyle/>
              <a:p>
                <a:r>
                  <a:rPr lang="en-US">
                    <a:noFill/>
                  </a:rPr>
                  <a:t> </a:t>
                </a:r>
              </a:p>
            </p:txBody>
          </p:sp>
        </mc:Fallback>
      </mc:AlternateContent>
      <p:sp>
        <p:nvSpPr>
          <p:cNvPr id="52" name="Oval 51">
            <a:extLst>
              <a:ext uri="{FF2B5EF4-FFF2-40B4-BE49-F238E27FC236}">
                <a16:creationId xmlns:a16="http://schemas.microsoft.com/office/drawing/2014/main" id="{7B5A90A7-DF02-EA94-9B2F-3B2473F4F7DD}"/>
              </a:ext>
            </a:extLst>
          </p:cNvPr>
          <p:cNvSpPr/>
          <p:nvPr/>
        </p:nvSpPr>
        <p:spPr>
          <a:xfrm>
            <a:off x="2745278" y="3223509"/>
            <a:ext cx="64008" cy="64008"/>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55" name="Straight Arrow Connector 54">
            <a:extLst>
              <a:ext uri="{FF2B5EF4-FFF2-40B4-BE49-F238E27FC236}">
                <a16:creationId xmlns:a16="http://schemas.microsoft.com/office/drawing/2014/main" id="{3F87DE4C-5C4E-F957-0FFD-3AC82E8B8AC7}"/>
              </a:ext>
            </a:extLst>
          </p:cNvPr>
          <p:cNvCxnSpPr>
            <a:cxnSpLocks/>
          </p:cNvCxnSpPr>
          <p:nvPr/>
        </p:nvCxnSpPr>
        <p:spPr>
          <a:xfrm>
            <a:off x="4192138" y="2962673"/>
            <a:ext cx="1491680" cy="0"/>
          </a:xfrm>
          <a:prstGeom prst="straightConnector1">
            <a:avLst/>
          </a:prstGeom>
          <a:ln w="127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58" name="TextBox 57">
            <a:extLst>
              <a:ext uri="{FF2B5EF4-FFF2-40B4-BE49-F238E27FC236}">
                <a16:creationId xmlns:a16="http://schemas.microsoft.com/office/drawing/2014/main" id="{623FB310-6C0C-214C-CAE8-215C49E3D3C9}"/>
              </a:ext>
            </a:extLst>
          </p:cNvPr>
          <p:cNvSpPr txBox="1"/>
          <p:nvPr/>
        </p:nvSpPr>
        <p:spPr>
          <a:xfrm>
            <a:off x="4399334" y="3008672"/>
            <a:ext cx="1045479" cy="253146"/>
          </a:xfrm>
          <a:prstGeom prst="rect">
            <a:avLst/>
          </a:prstGeom>
          <a:noFill/>
        </p:spPr>
        <p:txBody>
          <a:bodyPr wrap="none" rtlCol="0">
            <a:spAutoFit/>
          </a:bodyPr>
          <a:lstStyle/>
          <a:p>
            <a:pPr algn="l">
              <a:lnSpc>
                <a:spcPct val="95000"/>
              </a:lnSpc>
            </a:pPr>
            <a:r>
              <a:rPr lang="en-US" sz="1100" dirty="0"/>
              <a:t>measurement</a:t>
            </a:r>
          </a:p>
        </p:txBody>
      </p:sp>
      <p:sp>
        <p:nvSpPr>
          <p:cNvPr id="61" name="Left Brace 60">
            <a:extLst>
              <a:ext uri="{FF2B5EF4-FFF2-40B4-BE49-F238E27FC236}">
                <a16:creationId xmlns:a16="http://schemas.microsoft.com/office/drawing/2014/main" id="{FDBAC3A2-4EA7-98A1-F041-BBA2A9EAD05D}"/>
              </a:ext>
            </a:extLst>
          </p:cNvPr>
          <p:cNvSpPr/>
          <p:nvPr/>
        </p:nvSpPr>
        <p:spPr>
          <a:xfrm>
            <a:off x="5818408" y="1763966"/>
            <a:ext cx="187186" cy="2395885"/>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2" name="Rechteck 5">
            <a:extLst>
              <a:ext uri="{FF2B5EF4-FFF2-40B4-BE49-F238E27FC236}">
                <a16:creationId xmlns:a16="http://schemas.microsoft.com/office/drawing/2014/main" id="{6E58CB22-D595-DD4C-3207-297182DD701F}"/>
              </a:ext>
            </a:extLst>
          </p:cNvPr>
          <p:cNvSpPr/>
          <p:nvPr/>
        </p:nvSpPr>
        <p:spPr>
          <a:xfrm>
            <a:off x="866875" y="4836028"/>
            <a:ext cx="7574932" cy="437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spcAft>
                <a:spcPts val="600"/>
              </a:spcAft>
            </a:pPr>
            <a:r>
              <a:rPr lang="en-US" sz="1600" dirty="0">
                <a:solidFill>
                  <a:schemeClr val="tx1"/>
                </a:solidFill>
                <a:latin typeface="+mj-lt"/>
              </a:rPr>
              <a:t>Measuring a qubit leads to a </a:t>
            </a:r>
            <a:r>
              <a:rPr lang="en-US" sz="1600" b="1" dirty="0">
                <a:solidFill>
                  <a:schemeClr val="tx2"/>
                </a:solidFill>
                <a:latin typeface="+mj-lt"/>
              </a:rPr>
              <a:t>random result</a:t>
            </a:r>
            <a:r>
              <a:rPr lang="en-US" sz="1600" dirty="0">
                <a:solidFill>
                  <a:schemeClr val="tx2"/>
                </a:solidFill>
                <a:latin typeface="+mj-lt"/>
              </a:rPr>
              <a:t> </a:t>
            </a:r>
            <a:r>
              <a:rPr lang="en-US" sz="1600" dirty="0">
                <a:solidFill>
                  <a:schemeClr val="tx1"/>
                </a:solidFill>
                <a:latin typeface="+mj-lt"/>
              </a:rPr>
              <a:t>and affects the qubit irreversibly.</a:t>
            </a:r>
          </a:p>
          <a:p>
            <a:pPr algn="ctr">
              <a:spcAft>
                <a:spcPts val="600"/>
              </a:spcAft>
            </a:pPr>
            <a:endParaRPr lang="en-US" sz="12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p:sp>
        <p:nvSpPr>
          <p:cNvPr id="63" name="Oval 62">
            <a:extLst>
              <a:ext uri="{FF2B5EF4-FFF2-40B4-BE49-F238E27FC236}">
                <a16:creationId xmlns:a16="http://schemas.microsoft.com/office/drawing/2014/main" id="{DF9E9C82-DD9F-6EB1-08DC-D6CF844FAECC}"/>
              </a:ext>
            </a:extLst>
          </p:cNvPr>
          <p:cNvSpPr/>
          <p:nvPr/>
        </p:nvSpPr>
        <p:spPr>
          <a:xfrm>
            <a:off x="9034972" y="1353597"/>
            <a:ext cx="1371600" cy="1371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sp>
        <p:nvSpPr>
          <p:cNvPr id="64" name="Arc 63">
            <a:extLst>
              <a:ext uri="{FF2B5EF4-FFF2-40B4-BE49-F238E27FC236}">
                <a16:creationId xmlns:a16="http://schemas.microsoft.com/office/drawing/2014/main" id="{C59D3A6F-52F7-9A32-75F8-ECA43050F185}"/>
              </a:ext>
            </a:extLst>
          </p:cNvPr>
          <p:cNvSpPr/>
          <p:nvPr/>
        </p:nvSpPr>
        <p:spPr>
          <a:xfrm flipH="1">
            <a:off x="9492172" y="1353597"/>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FCA9199F-F824-585E-D4CC-05E6E2112A7F}"/>
              </a:ext>
            </a:extLst>
          </p:cNvPr>
          <p:cNvSpPr/>
          <p:nvPr/>
        </p:nvSpPr>
        <p:spPr>
          <a:xfrm>
            <a:off x="9492172" y="1353597"/>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91192848-64F2-1737-1AC9-8C2051EC2ED3}"/>
              </a:ext>
            </a:extLst>
          </p:cNvPr>
          <p:cNvSpPr/>
          <p:nvPr/>
        </p:nvSpPr>
        <p:spPr>
          <a:xfrm rot="16200000" flipH="1">
            <a:off x="9492172" y="1344723"/>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C920E5E9-1EF6-AC5F-D371-9EDF0450F47D}"/>
              </a:ext>
            </a:extLst>
          </p:cNvPr>
          <p:cNvSpPr/>
          <p:nvPr/>
        </p:nvSpPr>
        <p:spPr>
          <a:xfrm rot="16200000">
            <a:off x="9492172" y="1344723"/>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Oval 67">
            <a:extLst>
              <a:ext uri="{FF2B5EF4-FFF2-40B4-BE49-F238E27FC236}">
                <a16:creationId xmlns:a16="http://schemas.microsoft.com/office/drawing/2014/main" id="{DE147327-CC73-5FAF-FCE2-D20CDED11A80}"/>
              </a:ext>
            </a:extLst>
          </p:cNvPr>
          <p:cNvSpPr/>
          <p:nvPr/>
        </p:nvSpPr>
        <p:spPr>
          <a:xfrm>
            <a:off x="9688768" y="1998519"/>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69" name="Straight Connector 68">
            <a:extLst>
              <a:ext uri="{FF2B5EF4-FFF2-40B4-BE49-F238E27FC236}">
                <a16:creationId xmlns:a16="http://schemas.microsoft.com/office/drawing/2014/main" id="{0FB6EAA4-12B1-73B8-169D-88D4FBBA88C5}"/>
              </a:ext>
            </a:extLst>
          </p:cNvPr>
          <p:cNvCxnSpPr>
            <a:cxnSpLocks/>
          </p:cNvCxnSpPr>
          <p:nvPr/>
        </p:nvCxnSpPr>
        <p:spPr>
          <a:xfrm flipH="1">
            <a:off x="9080692" y="2258433"/>
            <a:ext cx="411480" cy="411480"/>
          </a:xfrm>
          <a:prstGeom prst="line">
            <a:avLst/>
          </a:prstGeom>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3E31FB4-B774-AFB0-EBF7-860C4B101542}"/>
              </a:ext>
            </a:extLst>
          </p:cNvPr>
          <p:cNvCxnSpPr>
            <a:cxnSpLocks/>
          </p:cNvCxnSpPr>
          <p:nvPr/>
        </p:nvCxnSpPr>
        <p:spPr>
          <a:xfrm flipH="1">
            <a:off x="9492172" y="1582211"/>
            <a:ext cx="690106" cy="6755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3A8349C-44B8-758D-C536-EB3AD10CBE27}"/>
              </a:ext>
            </a:extLst>
          </p:cNvPr>
          <p:cNvCxnSpPr>
            <a:cxnSpLocks/>
          </p:cNvCxnSpPr>
          <p:nvPr/>
        </p:nvCxnSpPr>
        <p:spPr>
          <a:xfrm flipH="1">
            <a:off x="8847786" y="2032482"/>
            <a:ext cx="187186" cy="0"/>
          </a:xfrm>
          <a:prstGeom prst="line">
            <a:avLst/>
          </a:prstGeom>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1177900-6423-B2D4-ABC5-D57439DA3D74}"/>
              </a:ext>
            </a:extLst>
          </p:cNvPr>
          <p:cNvCxnSpPr>
            <a:cxnSpLocks/>
          </p:cNvCxnSpPr>
          <p:nvPr/>
        </p:nvCxnSpPr>
        <p:spPr>
          <a:xfrm flipH="1" flipV="1">
            <a:off x="9034972" y="2032974"/>
            <a:ext cx="1371558" cy="509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F0A60E4-4EDE-F445-2130-A03C0D0D7245}"/>
              </a:ext>
            </a:extLst>
          </p:cNvPr>
          <p:cNvCxnSpPr>
            <a:cxnSpLocks/>
          </p:cNvCxnSpPr>
          <p:nvPr/>
        </p:nvCxnSpPr>
        <p:spPr>
          <a:xfrm rot="16200000" flipH="1" flipV="1">
            <a:off x="9034993" y="2064373"/>
            <a:ext cx="1371558" cy="42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004E03FE-2F21-F7E1-40F3-B0B31BED1C79}"/>
              </a:ext>
            </a:extLst>
          </p:cNvPr>
          <p:cNvCxnSpPr>
            <a:cxnSpLocks/>
          </p:cNvCxnSpPr>
          <p:nvPr/>
        </p:nvCxnSpPr>
        <p:spPr>
          <a:xfrm flipV="1">
            <a:off x="9716128" y="1137573"/>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03348B85-8AEC-09C8-A55E-36BB46A4024E}"/>
              </a:ext>
            </a:extLst>
          </p:cNvPr>
          <p:cNvCxnSpPr>
            <a:cxnSpLocks/>
          </p:cNvCxnSpPr>
          <p:nvPr/>
        </p:nvCxnSpPr>
        <p:spPr>
          <a:xfrm rot="5400000" flipV="1">
            <a:off x="10514542" y="1928012"/>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DE6F70FE-EC73-F210-000F-F7BB37494090}"/>
              </a:ext>
            </a:extLst>
          </p:cNvPr>
          <p:cNvCxnSpPr>
            <a:cxnSpLocks/>
          </p:cNvCxnSpPr>
          <p:nvPr/>
        </p:nvCxnSpPr>
        <p:spPr>
          <a:xfrm rot="2700000" flipV="1">
            <a:off x="10285439" y="1380889"/>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385A32B9-D2A5-DAE8-2D30-CA0225646D19}"/>
              </a:ext>
            </a:extLst>
          </p:cNvPr>
          <p:cNvCxnSpPr>
            <a:cxnSpLocks/>
          </p:cNvCxnSpPr>
          <p:nvPr/>
        </p:nvCxnSpPr>
        <p:spPr>
          <a:xfrm flipV="1">
            <a:off x="9723657" y="2738767"/>
            <a:ext cx="0" cy="165538"/>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6E9659C-1694-A9FB-4C84-4F807167CA6E}"/>
                  </a:ext>
                </a:extLst>
              </p:cNvPr>
              <p:cNvSpPr txBox="1"/>
              <p:nvPr/>
            </p:nvSpPr>
            <p:spPr>
              <a:xfrm>
                <a:off x="9735832" y="1015099"/>
                <a:ext cx="509289" cy="326243"/>
              </a:xfrm>
              <a:prstGeom prst="rect">
                <a:avLst/>
              </a:prstGeom>
              <a:noFill/>
            </p:spPr>
            <p:txBody>
              <a:bodyPr wrap="squar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600" i="1">
                          <a:solidFill>
                            <a:srgbClr val="FF0000"/>
                          </a:solidFill>
                          <a:latin typeface="Cambria Math" panose="02040503050406030204" pitchFamily="18" charset="0"/>
                        </a:rPr>
                        <m:t>|0</m:t>
                      </m:r>
                      <m:r>
                        <a:rPr lang="en-US" sz="1600" i="1" smtClean="0">
                          <a:solidFill>
                            <a:srgbClr val="FF0000"/>
                          </a:solidFill>
                          <a:latin typeface="Cambria Math" panose="02040503050406030204" pitchFamily="18" charset="0"/>
                        </a:rPr>
                        <m:t>⟩</m:t>
                      </m:r>
                    </m:oMath>
                  </m:oMathPara>
                </a14:m>
                <a:endParaRPr lang="en-US" sz="1600" dirty="0">
                  <a:solidFill>
                    <a:srgbClr val="FF0000"/>
                  </a:solidFill>
                </a:endParaRPr>
              </a:p>
            </p:txBody>
          </p:sp>
        </mc:Choice>
        <mc:Fallback xmlns="">
          <p:sp>
            <p:nvSpPr>
              <p:cNvPr id="79" name="TextBox 78">
                <a:extLst>
                  <a:ext uri="{FF2B5EF4-FFF2-40B4-BE49-F238E27FC236}">
                    <a16:creationId xmlns:a16="http://schemas.microsoft.com/office/drawing/2014/main" id="{E6E9659C-1694-A9FB-4C84-4F807167CA6E}"/>
                  </a:ext>
                </a:extLst>
              </p:cNvPr>
              <p:cNvSpPr txBox="1">
                <a:spLocks noRot="1" noChangeAspect="1" noMove="1" noResize="1" noEditPoints="1" noAdjustHandles="1" noChangeArrowheads="1" noChangeShapeType="1" noTextEdit="1"/>
              </p:cNvSpPr>
              <p:nvPr/>
            </p:nvSpPr>
            <p:spPr>
              <a:xfrm>
                <a:off x="9735832" y="1015099"/>
                <a:ext cx="509289" cy="326243"/>
              </a:xfrm>
              <a:prstGeom prst="rect">
                <a:avLst/>
              </a:prstGeom>
              <a:blipFill>
                <a:blip r:embed="rId6"/>
                <a:stretch>
                  <a:fillRect b="-13208"/>
                </a:stretch>
              </a:blipFill>
            </p:spPr>
            <p:txBody>
              <a:bodyPr/>
              <a:lstStyle/>
              <a:p>
                <a:r>
                  <a:rPr lang="en-US">
                    <a:noFill/>
                  </a:rPr>
                  <a:t> </a:t>
                </a:r>
              </a:p>
            </p:txBody>
          </p:sp>
        </mc:Fallback>
      </mc:AlternateContent>
      <p:sp>
        <p:nvSpPr>
          <p:cNvPr id="81" name="Oval 80">
            <a:extLst>
              <a:ext uri="{FF2B5EF4-FFF2-40B4-BE49-F238E27FC236}">
                <a16:creationId xmlns:a16="http://schemas.microsoft.com/office/drawing/2014/main" id="{52639E58-62FD-E86D-0FF7-C6B198A89164}"/>
              </a:ext>
            </a:extLst>
          </p:cNvPr>
          <p:cNvSpPr/>
          <p:nvPr/>
        </p:nvSpPr>
        <p:spPr>
          <a:xfrm>
            <a:off x="9040643" y="3255705"/>
            <a:ext cx="1371600" cy="1371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sp>
        <p:nvSpPr>
          <p:cNvPr id="82" name="Arc 81">
            <a:extLst>
              <a:ext uri="{FF2B5EF4-FFF2-40B4-BE49-F238E27FC236}">
                <a16:creationId xmlns:a16="http://schemas.microsoft.com/office/drawing/2014/main" id="{D876534B-F176-9BE3-77CF-254A4612A2A7}"/>
              </a:ext>
            </a:extLst>
          </p:cNvPr>
          <p:cNvSpPr/>
          <p:nvPr/>
        </p:nvSpPr>
        <p:spPr>
          <a:xfrm flipH="1">
            <a:off x="9497843" y="3255705"/>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E0E40E40-6CC0-7345-8EF7-51C127F195DB}"/>
              </a:ext>
            </a:extLst>
          </p:cNvPr>
          <p:cNvSpPr/>
          <p:nvPr/>
        </p:nvSpPr>
        <p:spPr>
          <a:xfrm>
            <a:off x="9497843" y="3255705"/>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5" name="Arc 84">
            <a:extLst>
              <a:ext uri="{FF2B5EF4-FFF2-40B4-BE49-F238E27FC236}">
                <a16:creationId xmlns:a16="http://schemas.microsoft.com/office/drawing/2014/main" id="{23F7B89A-E228-7C06-CBBE-DDD46BDBC1A2}"/>
              </a:ext>
            </a:extLst>
          </p:cNvPr>
          <p:cNvSpPr/>
          <p:nvPr/>
        </p:nvSpPr>
        <p:spPr>
          <a:xfrm rot="16200000">
            <a:off x="9497843" y="3246831"/>
            <a:ext cx="457200" cy="1371600"/>
          </a:xfrm>
          <a:prstGeom prst="arc">
            <a:avLst>
              <a:gd name="adj1" fmla="val 16200000"/>
              <a:gd name="adj2" fmla="val 5387390"/>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Oval 85">
            <a:extLst>
              <a:ext uri="{FF2B5EF4-FFF2-40B4-BE49-F238E27FC236}">
                <a16:creationId xmlns:a16="http://schemas.microsoft.com/office/drawing/2014/main" id="{EF3C4D24-3B3E-03A0-DE23-E1816167CDDA}"/>
              </a:ext>
            </a:extLst>
          </p:cNvPr>
          <p:cNvSpPr/>
          <p:nvPr/>
        </p:nvSpPr>
        <p:spPr>
          <a:xfrm>
            <a:off x="9694439" y="390062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87" name="Straight Connector 86">
            <a:extLst>
              <a:ext uri="{FF2B5EF4-FFF2-40B4-BE49-F238E27FC236}">
                <a16:creationId xmlns:a16="http://schemas.microsoft.com/office/drawing/2014/main" id="{3769A305-2F25-673F-3719-B1A9C650F33F}"/>
              </a:ext>
            </a:extLst>
          </p:cNvPr>
          <p:cNvCxnSpPr>
            <a:cxnSpLocks/>
          </p:cNvCxnSpPr>
          <p:nvPr/>
        </p:nvCxnSpPr>
        <p:spPr>
          <a:xfrm flipH="1">
            <a:off x="9086363" y="4160541"/>
            <a:ext cx="411480" cy="411480"/>
          </a:xfrm>
          <a:prstGeom prst="line">
            <a:avLst/>
          </a:prstGeom>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B3D2253-F646-3C3D-B8F5-3560810D98E8}"/>
              </a:ext>
            </a:extLst>
          </p:cNvPr>
          <p:cNvCxnSpPr>
            <a:cxnSpLocks/>
          </p:cNvCxnSpPr>
          <p:nvPr/>
        </p:nvCxnSpPr>
        <p:spPr>
          <a:xfrm flipH="1">
            <a:off x="9497843" y="3484319"/>
            <a:ext cx="690106" cy="6755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59CE254-018E-CC43-27AC-8AFA4D12621E}"/>
              </a:ext>
            </a:extLst>
          </p:cNvPr>
          <p:cNvCxnSpPr>
            <a:cxnSpLocks/>
          </p:cNvCxnSpPr>
          <p:nvPr/>
        </p:nvCxnSpPr>
        <p:spPr>
          <a:xfrm flipH="1">
            <a:off x="8853457" y="3934590"/>
            <a:ext cx="187186" cy="0"/>
          </a:xfrm>
          <a:prstGeom prst="line">
            <a:avLst/>
          </a:prstGeom>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8E64DFD0-C463-A6E2-D8D6-ABEAC6DB6EAC}"/>
              </a:ext>
            </a:extLst>
          </p:cNvPr>
          <p:cNvCxnSpPr>
            <a:cxnSpLocks/>
          </p:cNvCxnSpPr>
          <p:nvPr/>
        </p:nvCxnSpPr>
        <p:spPr>
          <a:xfrm flipH="1" flipV="1">
            <a:off x="9040643" y="3935082"/>
            <a:ext cx="1371558" cy="509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629901E2-8926-13F6-2E1E-B071160A3CA8}"/>
              </a:ext>
            </a:extLst>
          </p:cNvPr>
          <p:cNvCxnSpPr>
            <a:cxnSpLocks/>
          </p:cNvCxnSpPr>
          <p:nvPr/>
        </p:nvCxnSpPr>
        <p:spPr>
          <a:xfrm rot="16200000" flipH="1" flipV="1">
            <a:off x="9040664" y="3966481"/>
            <a:ext cx="1371558" cy="42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0DBD3EEA-2918-6152-C85E-727E334F8C18}"/>
              </a:ext>
            </a:extLst>
          </p:cNvPr>
          <p:cNvCxnSpPr>
            <a:cxnSpLocks/>
          </p:cNvCxnSpPr>
          <p:nvPr/>
        </p:nvCxnSpPr>
        <p:spPr>
          <a:xfrm flipV="1">
            <a:off x="9721799" y="3039681"/>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D69E251D-C1AA-94E6-2474-5D53F5DF545B}"/>
              </a:ext>
            </a:extLst>
          </p:cNvPr>
          <p:cNvCxnSpPr>
            <a:cxnSpLocks/>
          </p:cNvCxnSpPr>
          <p:nvPr/>
        </p:nvCxnSpPr>
        <p:spPr>
          <a:xfrm rot="5400000" flipV="1">
            <a:off x="10520213" y="3830120"/>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A5C8D905-FC5B-731B-DB57-3E42BD893D22}"/>
              </a:ext>
            </a:extLst>
          </p:cNvPr>
          <p:cNvCxnSpPr>
            <a:cxnSpLocks/>
          </p:cNvCxnSpPr>
          <p:nvPr/>
        </p:nvCxnSpPr>
        <p:spPr>
          <a:xfrm rot="2700000" flipV="1">
            <a:off x="10291110" y="3282997"/>
            <a:ext cx="0" cy="216024"/>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543A683-E257-B92C-8052-191FD0524C7B}"/>
              </a:ext>
            </a:extLst>
          </p:cNvPr>
          <p:cNvCxnSpPr>
            <a:cxnSpLocks/>
          </p:cNvCxnSpPr>
          <p:nvPr/>
        </p:nvCxnSpPr>
        <p:spPr>
          <a:xfrm flipV="1">
            <a:off x="9729328" y="4640875"/>
            <a:ext cx="0" cy="165538"/>
          </a:xfrm>
          <a:prstGeom prst="line">
            <a:avLst/>
          </a:prstGeom>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94C8FA6-DE2C-6D74-8BD0-B6DA106A01C6}"/>
                  </a:ext>
                </a:extLst>
              </p:cNvPr>
              <p:cNvSpPr txBox="1"/>
              <p:nvPr/>
            </p:nvSpPr>
            <p:spPr>
              <a:xfrm>
                <a:off x="9817245" y="4608177"/>
                <a:ext cx="457200" cy="326243"/>
              </a:xfrm>
              <a:prstGeom prst="rect">
                <a:avLst/>
              </a:prstGeom>
              <a:noFill/>
            </p:spPr>
            <p:txBody>
              <a:bodyPr wrap="squar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600" i="1">
                          <a:solidFill>
                            <a:srgbClr val="FF0000"/>
                          </a:solidFill>
                          <a:latin typeface="Cambria Math" panose="02040503050406030204" pitchFamily="18" charset="0"/>
                        </a:rPr>
                        <m:t>|1⟩</m:t>
                      </m:r>
                    </m:oMath>
                  </m:oMathPara>
                </a14:m>
                <a:endParaRPr lang="en-US" sz="1600" dirty="0">
                  <a:solidFill>
                    <a:srgbClr val="FF0000"/>
                  </a:solidFill>
                </a:endParaRPr>
              </a:p>
            </p:txBody>
          </p:sp>
        </mc:Choice>
        <mc:Fallback xmlns="">
          <p:sp>
            <p:nvSpPr>
              <p:cNvPr id="97" name="TextBox 96">
                <a:extLst>
                  <a:ext uri="{FF2B5EF4-FFF2-40B4-BE49-F238E27FC236}">
                    <a16:creationId xmlns:a16="http://schemas.microsoft.com/office/drawing/2014/main" id="{E94C8FA6-DE2C-6D74-8BD0-B6DA106A01C6}"/>
                  </a:ext>
                </a:extLst>
              </p:cNvPr>
              <p:cNvSpPr txBox="1">
                <a:spLocks noRot="1" noChangeAspect="1" noMove="1" noResize="1" noEditPoints="1" noAdjustHandles="1" noChangeArrowheads="1" noChangeShapeType="1" noTextEdit="1"/>
              </p:cNvSpPr>
              <p:nvPr/>
            </p:nvSpPr>
            <p:spPr>
              <a:xfrm>
                <a:off x="9817245" y="4608177"/>
                <a:ext cx="457200" cy="326243"/>
              </a:xfrm>
              <a:prstGeom prst="rect">
                <a:avLst/>
              </a:prstGeom>
              <a:blipFill>
                <a:blip r:embed="rId7"/>
                <a:stretch>
                  <a:fillRect b="-13208"/>
                </a:stretch>
              </a:blipFill>
            </p:spPr>
            <p:txBody>
              <a:bodyPr/>
              <a:lstStyle/>
              <a:p>
                <a:r>
                  <a:rPr lang="en-US">
                    <a:noFill/>
                  </a:rPr>
                  <a:t> </a:t>
                </a:r>
              </a:p>
            </p:txBody>
          </p:sp>
        </mc:Fallback>
      </mc:AlternateContent>
      <p:sp>
        <p:nvSpPr>
          <p:cNvPr id="98" name="Oval 97">
            <a:extLst>
              <a:ext uri="{FF2B5EF4-FFF2-40B4-BE49-F238E27FC236}">
                <a16:creationId xmlns:a16="http://schemas.microsoft.com/office/drawing/2014/main" id="{59DB9BD8-7E10-FA33-D776-CABF4BD9FA49}"/>
              </a:ext>
            </a:extLst>
          </p:cNvPr>
          <p:cNvSpPr/>
          <p:nvPr/>
        </p:nvSpPr>
        <p:spPr>
          <a:xfrm>
            <a:off x="9703828" y="4608750"/>
            <a:ext cx="64008" cy="64008"/>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cxnSp>
        <p:nvCxnSpPr>
          <p:cNvPr id="100" name="Straight Arrow Connector 99">
            <a:extLst>
              <a:ext uri="{FF2B5EF4-FFF2-40B4-BE49-F238E27FC236}">
                <a16:creationId xmlns:a16="http://schemas.microsoft.com/office/drawing/2014/main" id="{7B2CA2D4-E2AB-3672-D5E8-0815C96C9F38}"/>
              </a:ext>
            </a:extLst>
          </p:cNvPr>
          <p:cNvCxnSpPr>
            <a:cxnSpLocks/>
          </p:cNvCxnSpPr>
          <p:nvPr/>
        </p:nvCxnSpPr>
        <p:spPr>
          <a:xfrm rot="5400000" flipV="1">
            <a:off x="9409288" y="4307156"/>
            <a:ext cx="6400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64377BB6-1DFB-A5CE-7997-B779C26FA4D7}"/>
              </a:ext>
            </a:extLst>
          </p:cNvPr>
          <p:cNvCxnSpPr>
            <a:cxnSpLocks/>
          </p:cNvCxnSpPr>
          <p:nvPr/>
        </p:nvCxnSpPr>
        <p:spPr>
          <a:xfrm rot="16200000">
            <a:off x="9397446" y="1678479"/>
            <a:ext cx="64008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03" name="Oval 102">
            <a:extLst>
              <a:ext uri="{FF2B5EF4-FFF2-40B4-BE49-F238E27FC236}">
                <a16:creationId xmlns:a16="http://schemas.microsoft.com/office/drawing/2014/main" id="{B0658DC4-DAFA-2983-41A6-7F442B3ECCEA}"/>
              </a:ext>
            </a:extLst>
          </p:cNvPr>
          <p:cNvSpPr/>
          <p:nvPr/>
        </p:nvSpPr>
        <p:spPr>
          <a:xfrm>
            <a:off x="9677241" y="1331026"/>
            <a:ext cx="64008" cy="64008"/>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a:p>
        </p:txBody>
      </p:sp>
      <p:sp>
        <p:nvSpPr>
          <p:cNvPr id="105" name="TextBox 104">
            <a:extLst>
              <a:ext uri="{FF2B5EF4-FFF2-40B4-BE49-F238E27FC236}">
                <a16:creationId xmlns:a16="http://schemas.microsoft.com/office/drawing/2014/main" id="{24C31858-A9D3-B441-7CE5-B46BDF243739}"/>
              </a:ext>
            </a:extLst>
          </p:cNvPr>
          <p:cNvSpPr txBox="1"/>
          <p:nvPr/>
        </p:nvSpPr>
        <p:spPr>
          <a:xfrm>
            <a:off x="911424" y="5310149"/>
            <a:ext cx="7583345" cy="338554"/>
          </a:xfrm>
          <a:prstGeom prst="rect">
            <a:avLst/>
          </a:prstGeom>
          <a:noFill/>
        </p:spPr>
        <p:txBody>
          <a:bodyPr wrap="square">
            <a:spAutoFit/>
          </a:bodyPr>
          <a:lstStyle/>
          <a:p>
            <a:pPr>
              <a:spcAft>
                <a:spcPts val="600"/>
              </a:spcAft>
            </a:pPr>
            <a:r>
              <a:rPr lang="en-US" sz="1600" dirty="0">
                <a:latin typeface="+mj-lt"/>
              </a:rPr>
              <a:t>The original state is lost, and no copies can be made </a:t>
            </a:r>
            <a:r>
              <a:rPr lang="en-US" sz="1600" dirty="0">
                <a:solidFill>
                  <a:schemeClr val="tx1"/>
                </a:solidFill>
                <a:latin typeface="+mj-lt"/>
              </a:rPr>
              <a:t>(</a:t>
            </a:r>
            <a:r>
              <a:rPr lang="en-US" sz="1600" b="1" dirty="0">
                <a:solidFill>
                  <a:schemeClr val="tx2"/>
                </a:solidFill>
                <a:latin typeface="+mj-lt"/>
              </a:rPr>
              <a:t>no-cloning theorem</a:t>
            </a:r>
            <a:r>
              <a:rPr lang="en-US" sz="1600" dirty="0">
                <a:solidFill>
                  <a:schemeClr val="tx1"/>
                </a:solidFill>
                <a:latin typeface="+mj-lt"/>
              </a:rPr>
              <a:t>).</a:t>
            </a:r>
            <a:endParaRPr lang="en-US" sz="1400" dirty="0">
              <a:solidFill>
                <a:schemeClr val="tx1"/>
              </a:solidFill>
              <a:latin typeface="+mj-lt"/>
            </a:endParaRPr>
          </a:p>
        </p:txBody>
      </p:sp>
      <p:sp>
        <p:nvSpPr>
          <p:cNvPr id="19" name="Arc 18">
            <a:extLst>
              <a:ext uri="{FF2B5EF4-FFF2-40B4-BE49-F238E27FC236}">
                <a16:creationId xmlns:a16="http://schemas.microsoft.com/office/drawing/2014/main" id="{29906972-A151-E409-1A96-121E9DF49C6A}"/>
              </a:ext>
            </a:extLst>
          </p:cNvPr>
          <p:cNvSpPr/>
          <p:nvPr/>
        </p:nvSpPr>
        <p:spPr>
          <a:xfrm rot="16200000" flipH="1">
            <a:off x="2060392" y="2267998"/>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8C04E66A-56C1-F920-99A4-6BA3F797A09A}"/>
              </a:ext>
            </a:extLst>
          </p:cNvPr>
          <p:cNvSpPr/>
          <p:nvPr/>
        </p:nvSpPr>
        <p:spPr>
          <a:xfrm rot="16200000" flipH="1">
            <a:off x="9497843" y="3246831"/>
            <a:ext cx="457200" cy="1371600"/>
          </a:xfrm>
          <a:prstGeom prst="arc">
            <a:avLst>
              <a:gd name="adj1" fmla="val 16222578"/>
              <a:gd name="adj2" fmla="val 5387390"/>
            </a:avLst>
          </a:prstGeom>
          <a:ln w="127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82387895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noProof="0" dirty="0"/>
              <a:t>Quantum computational models</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8</a:t>
            </a:fld>
            <a:endParaRPr lang="de-DE" dirty="0"/>
          </a:p>
        </p:txBody>
      </p:sp>
      <p:sp>
        <p:nvSpPr>
          <p:cNvPr id="18" name="Rechteck 5">
            <a:extLst>
              <a:ext uri="{FF2B5EF4-FFF2-40B4-BE49-F238E27FC236}">
                <a16:creationId xmlns:a16="http://schemas.microsoft.com/office/drawing/2014/main" id="{10CC06A6-97E9-9070-BAF1-1896C62E6AEF}"/>
              </a:ext>
            </a:extLst>
          </p:cNvPr>
          <p:cNvSpPr/>
          <p:nvPr/>
        </p:nvSpPr>
        <p:spPr>
          <a:xfrm>
            <a:off x="551384" y="1556792"/>
            <a:ext cx="5472608" cy="40324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rPr>
              <a:t>Quantum circuit model</a:t>
            </a:r>
          </a:p>
          <a:p>
            <a:pPr algn="ctr">
              <a:spcAft>
                <a:spcPts val="600"/>
              </a:spcAft>
            </a:pPr>
            <a:r>
              <a:rPr lang="en-US" sz="1400" dirty="0">
                <a:solidFill>
                  <a:schemeClr val="tx1"/>
                </a:solidFill>
              </a:rPr>
              <a:t>Model where </a:t>
            </a:r>
            <a:r>
              <a:rPr lang="en-US" sz="1400" b="1" dirty="0">
                <a:solidFill>
                  <a:schemeClr val="tx2"/>
                </a:solidFill>
              </a:rPr>
              <a:t>quantum</a:t>
            </a:r>
            <a:r>
              <a:rPr lang="en-US" sz="1400" dirty="0">
                <a:solidFill>
                  <a:schemeClr val="tx2"/>
                </a:solidFill>
              </a:rPr>
              <a:t> </a:t>
            </a:r>
            <a:r>
              <a:rPr lang="en-US" sz="1400" b="1" dirty="0">
                <a:solidFill>
                  <a:schemeClr val="tx2"/>
                </a:solidFill>
              </a:rPr>
              <a:t>gates</a:t>
            </a:r>
            <a:r>
              <a:rPr lang="en-US" sz="1400" dirty="0">
                <a:solidFill>
                  <a:schemeClr val="tx2"/>
                </a:solidFill>
              </a:rPr>
              <a:t> </a:t>
            </a:r>
            <a:r>
              <a:rPr lang="en-US" sz="1400" dirty="0">
                <a:solidFill>
                  <a:schemeClr val="tx1"/>
                </a:solidFill>
              </a:rPr>
              <a:t>and </a:t>
            </a:r>
            <a:r>
              <a:rPr lang="en-US" sz="1400" b="1" dirty="0">
                <a:solidFill>
                  <a:schemeClr val="tx2"/>
                </a:solidFill>
              </a:rPr>
              <a:t>measurements</a:t>
            </a:r>
            <a:r>
              <a:rPr lang="en-US" sz="1400" dirty="0">
                <a:solidFill>
                  <a:schemeClr val="tx1"/>
                </a:solidFill>
              </a:rPr>
              <a:t> are applied to qubits</a:t>
            </a:r>
          </a:p>
          <a:p>
            <a:pPr algn="ctr">
              <a:spcAft>
                <a:spcPts val="600"/>
              </a:spcAft>
            </a:pPr>
            <a:endParaRPr lang="en-US" sz="1200" b="1" dirty="0">
              <a:solidFill>
                <a:schemeClr val="tx1"/>
              </a:solidFill>
            </a:endParaRPr>
          </a:p>
          <a:p>
            <a:pPr algn="ctr">
              <a:spcAft>
                <a:spcPts val="600"/>
              </a:spcAft>
            </a:pPr>
            <a:endParaRPr lang="pt-BR" sz="1200" dirty="0">
              <a:solidFill>
                <a:schemeClr val="tx1"/>
              </a:solidFill>
            </a:endParaRPr>
          </a:p>
        </p:txBody>
      </p:sp>
      <mc:AlternateContent xmlns:mc="http://schemas.openxmlformats.org/markup-compatibility/2006" xmlns:a14="http://schemas.microsoft.com/office/drawing/2010/main">
        <mc:Choice Requires="a14">
          <p:sp>
            <p:nvSpPr>
              <p:cNvPr id="7" name="Rechteck 5">
                <a:extLst>
                  <a:ext uri="{FF2B5EF4-FFF2-40B4-BE49-F238E27FC236}">
                    <a16:creationId xmlns:a16="http://schemas.microsoft.com/office/drawing/2014/main" id="{F59D2FD0-03C7-25C8-EC71-D91CEA41ACAC}"/>
                  </a:ext>
                </a:extLst>
              </p:cNvPr>
              <p:cNvSpPr/>
              <p:nvPr/>
            </p:nvSpPr>
            <p:spPr>
              <a:xfrm>
                <a:off x="6202361" y="1556792"/>
                <a:ext cx="5472608" cy="40324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ctr">
                  <a:spcAft>
                    <a:spcPts val="600"/>
                  </a:spcAft>
                </a:pPr>
                <a:r>
                  <a:rPr lang="en-US" sz="1600" b="1" dirty="0">
                    <a:solidFill>
                      <a:schemeClr val="tx1"/>
                    </a:solidFill>
                    <a:latin typeface="+mj-lt"/>
                  </a:rPr>
                  <a:t>Adiabatic quantum computation</a:t>
                </a:r>
              </a:p>
              <a:p>
                <a:pPr algn="ctr">
                  <a:spcAft>
                    <a:spcPts val="600"/>
                  </a:spcAft>
                </a:pPr>
                <a:r>
                  <a:rPr lang="en-US" sz="1400" dirty="0">
                    <a:solidFill>
                      <a:schemeClr val="tx1"/>
                    </a:solidFill>
                    <a:latin typeface="+mj-lt"/>
                  </a:rPr>
                  <a:t>Model where the time evolution of a quantum system under </a:t>
                </a:r>
                <a:r>
                  <a:rPr lang="en-US" sz="1400" b="1" dirty="0">
                    <a:solidFill>
                      <a:schemeClr val="tx2"/>
                    </a:solidFill>
                  </a:rPr>
                  <a:t>adiabatic</a:t>
                </a:r>
                <a:r>
                  <a:rPr lang="en-US" sz="1400" b="1" dirty="0">
                    <a:solidFill>
                      <a:schemeClr val="tx1"/>
                    </a:solidFill>
                  </a:rPr>
                  <a:t> </a:t>
                </a:r>
                <a:r>
                  <a:rPr lang="en-US" sz="1400" dirty="0">
                    <a:solidFill>
                      <a:schemeClr val="tx1"/>
                    </a:solidFill>
                  </a:rPr>
                  <a:t>conditions</a:t>
                </a:r>
                <a:r>
                  <a:rPr lang="en-US" sz="1400" dirty="0">
                    <a:solidFill>
                      <a:schemeClr val="tx1"/>
                    </a:solidFill>
                    <a:latin typeface="+mj-lt"/>
                  </a:rPr>
                  <a:t> is described by the Hamiltonian </a:t>
                </a:r>
                <a14:m>
                  <m:oMath xmlns:m="http://schemas.openxmlformats.org/officeDocument/2006/math">
                    <m:r>
                      <a:rPr lang="en-US" sz="1400" b="0" i="1" smtClean="0">
                        <a:solidFill>
                          <a:schemeClr val="tx1"/>
                        </a:solidFill>
                        <a:latin typeface="Cambria Math" panose="02040503050406030204" pitchFamily="18" charset="0"/>
                      </a:rPr>
                      <m:t>ℋ</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𝑡</m:t>
                    </m:r>
                    <m:r>
                      <a:rPr lang="en-US" sz="1400" b="0" i="1" smtClean="0">
                        <a:solidFill>
                          <a:schemeClr val="tx1"/>
                        </a:solidFill>
                        <a:latin typeface="Cambria Math" panose="02040503050406030204" pitchFamily="18" charset="0"/>
                      </a:rPr>
                      <m:t>)</m:t>
                    </m:r>
                  </m:oMath>
                </a14:m>
                <a:r>
                  <a:rPr lang="en-US" sz="1400" b="0" dirty="0">
                    <a:solidFill>
                      <a:schemeClr val="tx1"/>
                    </a:solidFill>
                    <a:latin typeface="+mj-lt"/>
                  </a:rPr>
                  <a:t> and ruled by the Schrödinger’s equation</a:t>
                </a:r>
                <a:endParaRPr lang="en-US" sz="1400" dirty="0">
                  <a:solidFill>
                    <a:schemeClr val="tx1"/>
                  </a:solidFill>
                  <a:latin typeface="+mj-lt"/>
                </a:endParaRPr>
              </a:p>
              <a:p>
                <a:pPr algn="ctr">
                  <a:spcAft>
                    <a:spcPts val="600"/>
                  </a:spcAft>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𝑖</m:t>
                      </m:r>
                      <m:r>
                        <a:rPr lang="en-US" sz="1400" b="0" i="1" smtClean="0">
                          <a:solidFill>
                            <a:schemeClr val="tx1"/>
                          </a:solidFill>
                          <a:latin typeface="Cambria Math" panose="02040503050406030204" pitchFamily="18" charset="0"/>
                        </a:rPr>
                        <m:t>ℏ</m:t>
                      </m:r>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𝑑</m:t>
                          </m:r>
                        </m:num>
                        <m:den>
                          <m:r>
                            <a:rPr lang="en-US" sz="1400" b="0" i="1" smtClean="0">
                              <a:solidFill>
                                <a:schemeClr val="tx1"/>
                              </a:solidFill>
                              <a:latin typeface="Cambria Math" panose="02040503050406030204" pitchFamily="18" charset="0"/>
                            </a:rPr>
                            <m:t>𝑑𝑡</m:t>
                          </m:r>
                        </m:den>
                      </m:f>
                      <m:d>
                        <m:dPr>
                          <m:begChr m:val="|"/>
                          <m:endChr m:val="⟩"/>
                          <m:ctrlPr>
                            <a:rPr lang="en-US" sz="1400" b="0" i="1" smtClean="0">
                              <a:solidFill>
                                <a:schemeClr val="tx1"/>
                              </a:solidFill>
                              <a:latin typeface="Cambria Math" panose="02040503050406030204" pitchFamily="18" charset="0"/>
                            </a:rPr>
                          </m:ctrlPr>
                        </m:dPr>
                        <m:e>
                          <m:r>
                            <m:rPr>
                              <m:sty m:val="p"/>
                            </m:rPr>
                            <a:rPr lang="en-US" sz="1400" b="0" i="0" smtClean="0">
                              <a:solidFill>
                                <a:schemeClr val="tx1"/>
                              </a:solidFill>
                              <a:latin typeface="Cambria Math" panose="02040503050406030204" pitchFamily="18" charset="0"/>
                            </a:rPr>
                            <m:t>Φ</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𝑡</m:t>
                              </m:r>
                            </m:e>
                          </m:d>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ℋ</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𝑡</m:t>
                          </m:r>
                        </m:e>
                      </m:d>
                      <m:r>
                        <a:rPr lang="en-US" sz="1400" b="0" i="1" smtClean="0">
                          <a:solidFill>
                            <a:schemeClr val="tx1"/>
                          </a:solidFill>
                          <a:latin typeface="Cambria Math" panose="02040503050406030204" pitchFamily="18" charset="0"/>
                        </a:rPr>
                        <m:t>|</m:t>
                      </m:r>
                      <m:r>
                        <m:rPr>
                          <m:sty m:val="p"/>
                        </m:rPr>
                        <a:rPr lang="en-US" sz="1400" b="0" i="0" smtClean="0">
                          <a:solidFill>
                            <a:schemeClr val="tx1"/>
                          </a:solidFill>
                          <a:latin typeface="Cambria Math" panose="02040503050406030204" pitchFamily="18" charset="0"/>
                        </a:rPr>
                        <m:t>Φ</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𝑡</m:t>
                          </m:r>
                        </m:e>
                      </m:d>
                      <m:r>
                        <a:rPr lang="en-US" sz="1400" b="0" i="1" smtClean="0">
                          <a:solidFill>
                            <a:schemeClr val="tx1"/>
                          </a:solidFill>
                          <a:latin typeface="Cambria Math" panose="02040503050406030204" pitchFamily="18" charset="0"/>
                        </a:rPr>
                        <m:t>⟩</m:t>
                      </m:r>
                    </m:oMath>
                  </m:oMathPara>
                </a14:m>
                <a:endParaRPr lang="en-US" sz="1400" b="0" dirty="0">
                  <a:solidFill>
                    <a:schemeClr val="tx1"/>
                  </a:solidFill>
                  <a:latin typeface="+mj-lt"/>
                </a:endParaRPr>
              </a:p>
              <a:p>
                <a:pPr algn="ctr">
                  <a:spcAft>
                    <a:spcPts val="600"/>
                  </a:spcAft>
                </a:pPr>
                <a:endParaRPr lang="en-US" sz="1400" dirty="0">
                  <a:solidFill>
                    <a:schemeClr val="tx1"/>
                  </a:solidFill>
                  <a:latin typeface="+mj-lt"/>
                </a:endParaRPr>
              </a:p>
              <a:p>
                <a:pPr algn="ctr">
                  <a:spcAft>
                    <a:spcPts val="600"/>
                  </a:spcAft>
                </a:pPr>
                <a:endParaRPr lang="en-US" sz="1400" dirty="0">
                  <a:solidFill>
                    <a:schemeClr val="tx1"/>
                  </a:solidFill>
                  <a:latin typeface="+mj-lt"/>
                </a:endParaRPr>
              </a:p>
              <a:p>
                <a:pPr algn="ctr">
                  <a:spcAft>
                    <a:spcPts val="600"/>
                  </a:spcAft>
                </a:pPr>
                <a:endParaRPr lang="en-US" sz="1200" b="1" dirty="0">
                  <a:solidFill>
                    <a:schemeClr val="tx1"/>
                  </a:solidFill>
                  <a:latin typeface="+mj-lt"/>
                </a:endParaRPr>
              </a:p>
              <a:p>
                <a:pPr algn="ctr">
                  <a:spcAft>
                    <a:spcPts val="600"/>
                  </a:spcAft>
                </a:pPr>
                <a:endParaRPr lang="pt-BR" sz="1200" dirty="0">
                  <a:solidFill>
                    <a:schemeClr val="tx1"/>
                  </a:solidFill>
                  <a:latin typeface="+mj-lt"/>
                </a:endParaRPr>
              </a:p>
            </p:txBody>
          </p:sp>
        </mc:Choice>
        <mc:Fallback xmlns="">
          <p:sp>
            <p:nvSpPr>
              <p:cNvPr id="7" name="Rechteck 5">
                <a:extLst>
                  <a:ext uri="{FF2B5EF4-FFF2-40B4-BE49-F238E27FC236}">
                    <a16:creationId xmlns:a16="http://schemas.microsoft.com/office/drawing/2014/main" id="{F59D2FD0-03C7-25C8-EC71-D91CEA41ACAC}"/>
                  </a:ext>
                </a:extLst>
              </p:cNvPr>
              <p:cNvSpPr>
                <a:spLocks noRot="1" noChangeAspect="1" noMove="1" noResize="1" noEditPoints="1" noAdjustHandles="1" noChangeArrowheads="1" noChangeShapeType="1" noTextEdit="1"/>
              </p:cNvSpPr>
              <p:nvPr/>
            </p:nvSpPr>
            <p:spPr>
              <a:xfrm>
                <a:off x="6202361" y="1556792"/>
                <a:ext cx="5472608" cy="4032448"/>
              </a:xfrm>
              <a:prstGeom prst="rect">
                <a:avLst/>
              </a:prstGeom>
              <a:blipFill>
                <a:blip r:embed="rId3"/>
                <a:stretch>
                  <a:fillRect/>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E591E19D-3331-98E3-4758-B2CD0B89F975}"/>
              </a:ext>
            </a:extLst>
          </p:cNvPr>
          <p:cNvSpPr txBox="1"/>
          <p:nvPr/>
        </p:nvSpPr>
        <p:spPr>
          <a:xfrm>
            <a:off x="816507" y="5332566"/>
            <a:ext cx="4847445" cy="184666"/>
          </a:xfrm>
          <a:prstGeom prst="rect">
            <a:avLst/>
          </a:prstGeom>
          <a:noFill/>
        </p:spPr>
        <p:txBody>
          <a:bodyPr wrap="square">
            <a:spAutoFit/>
          </a:bodyPr>
          <a:lstStyle/>
          <a:p>
            <a:pPr algn="ctr">
              <a:spcAft>
                <a:spcPts val="600"/>
              </a:spcAft>
            </a:pPr>
            <a:r>
              <a:rPr lang="en-US" sz="600" dirty="0">
                <a:solidFill>
                  <a:schemeClr val="tx1"/>
                </a:solidFill>
              </a:rPr>
              <a:t>Catherine C. McGeoch, Adiabatic Quantum Computation and Quantum Annealing: Theory and Practice , Morgan &amp; Claypool, 2014.</a:t>
            </a:r>
          </a:p>
        </p:txBody>
      </p:sp>
      <p:pic>
        <p:nvPicPr>
          <p:cNvPr id="13" name="Picture 12">
            <a:extLst>
              <a:ext uri="{FF2B5EF4-FFF2-40B4-BE49-F238E27FC236}">
                <a16:creationId xmlns:a16="http://schemas.microsoft.com/office/drawing/2014/main" id="{80D26B44-C849-8558-BEF9-3AF1C895DF6E}"/>
              </a:ext>
            </a:extLst>
          </p:cNvPr>
          <p:cNvPicPr>
            <a:picLocks noChangeAspect="1"/>
          </p:cNvPicPr>
          <p:nvPr/>
        </p:nvPicPr>
        <p:blipFill>
          <a:blip r:embed="rId4"/>
          <a:stretch>
            <a:fillRect/>
          </a:stretch>
        </p:blipFill>
        <p:spPr>
          <a:xfrm>
            <a:off x="900446" y="3429000"/>
            <a:ext cx="4774483" cy="1869057"/>
          </a:xfrm>
          <a:prstGeom prst="rect">
            <a:avLst/>
          </a:prstGeom>
        </p:spPr>
      </p:pic>
      <p:pic>
        <p:nvPicPr>
          <p:cNvPr id="16" name="Picture 15">
            <a:extLst>
              <a:ext uri="{FF2B5EF4-FFF2-40B4-BE49-F238E27FC236}">
                <a16:creationId xmlns:a16="http://schemas.microsoft.com/office/drawing/2014/main" id="{C37F40D4-246E-6FB8-E44B-4CD38CE01AD6}"/>
              </a:ext>
            </a:extLst>
          </p:cNvPr>
          <p:cNvPicPr>
            <a:picLocks noChangeAspect="1"/>
          </p:cNvPicPr>
          <p:nvPr/>
        </p:nvPicPr>
        <p:blipFill>
          <a:blip r:embed="rId5"/>
          <a:stretch>
            <a:fillRect/>
          </a:stretch>
        </p:blipFill>
        <p:spPr>
          <a:xfrm>
            <a:off x="6435340" y="3469483"/>
            <a:ext cx="5006649" cy="1788089"/>
          </a:xfrm>
          <a:prstGeom prst="rect">
            <a:avLst/>
          </a:prstGeom>
        </p:spPr>
      </p:pic>
      <p:sp>
        <p:nvSpPr>
          <p:cNvPr id="6" name="TextBox 5">
            <a:extLst>
              <a:ext uri="{FF2B5EF4-FFF2-40B4-BE49-F238E27FC236}">
                <a16:creationId xmlns:a16="http://schemas.microsoft.com/office/drawing/2014/main" id="{6628A685-585B-5E0E-60A9-D563F25DCEF2}"/>
              </a:ext>
            </a:extLst>
          </p:cNvPr>
          <p:cNvSpPr txBox="1"/>
          <p:nvPr/>
        </p:nvSpPr>
        <p:spPr>
          <a:xfrm>
            <a:off x="6514941" y="5298057"/>
            <a:ext cx="4847445" cy="184666"/>
          </a:xfrm>
          <a:prstGeom prst="rect">
            <a:avLst/>
          </a:prstGeom>
          <a:noFill/>
        </p:spPr>
        <p:txBody>
          <a:bodyPr wrap="square">
            <a:spAutoFit/>
          </a:bodyPr>
          <a:lstStyle/>
          <a:p>
            <a:pPr algn="ctr">
              <a:spcAft>
                <a:spcPts val="600"/>
              </a:spcAft>
            </a:pPr>
            <a:r>
              <a:rPr lang="en-US" sz="600" dirty="0">
                <a:solidFill>
                  <a:schemeClr val="tx1"/>
                </a:solidFill>
              </a:rPr>
              <a:t>Catherine C. McGeoch, Adiabatic Quantum Computation and Quantum Annealing: Theory and Practice , Morgan &amp; Claypool, 2014.</a:t>
            </a:r>
          </a:p>
        </p:txBody>
      </p:sp>
    </p:spTree>
    <p:extLst>
      <p:ext uri="{BB962C8B-B14F-4D97-AF65-F5344CB8AC3E}">
        <p14:creationId xmlns:p14="http://schemas.microsoft.com/office/powerpoint/2010/main" val="16346418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6619C-3393-4C40-A047-6B5873621800}"/>
              </a:ext>
            </a:extLst>
          </p:cNvPr>
          <p:cNvSpPr>
            <a:spLocks noGrp="1"/>
          </p:cNvSpPr>
          <p:nvPr>
            <p:ph type="title"/>
          </p:nvPr>
        </p:nvSpPr>
        <p:spPr/>
        <p:txBody>
          <a:bodyPr/>
          <a:lstStyle/>
          <a:p>
            <a:r>
              <a:rPr lang="en-US" noProof="0" dirty="0"/>
              <a:t>The quantum computing landscape</a:t>
            </a:r>
          </a:p>
        </p:txBody>
      </p:sp>
      <p:sp>
        <p:nvSpPr>
          <p:cNvPr id="15" name="Datumsplatzhalter 14">
            <a:extLst>
              <a:ext uri="{FF2B5EF4-FFF2-40B4-BE49-F238E27FC236}">
                <a16:creationId xmlns:a16="http://schemas.microsoft.com/office/drawing/2014/main" id="{822643DC-E385-41CB-B6AA-694766B1AF80}"/>
              </a:ext>
            </a:extLst>
          </p:cNvPr>
          <p:cNvSpPr>
            <a:spLocks noGrp="1"/>
          </p:cNvSpPr>
          <p:nvPr>
            <p:ph type="dt" sz="half" idx="10"/>
          </p:nvPr>
        </p:nvSpPr>
        <p:spPr/>
        <p:txBody>
          <a:bodyPr/>
          <a:lstStyle/>
          <a:p>
            <a:r>
              <a:rPr lang="en-US"/>
              <a:t>15/04/2024</a:t>
            </a:r>
            <a:endParaRPr lang="de-DE" dirty="0"/>
          </a:p>
        </p:txBody>
      </p:sp>
      <p:sp>
        <p:nvSpPr>
          <p:cNvPr id="3" name="Slide Number Placeholder 2">
            <a:extLst>
              <a:ext uri="{FF2B5EF4-FFF2-40B4-BE49-F238E27FC236}">
                <a16:creationId xmlns:a16="http://schemas.microsoft.com/office/drawing/2014/main" id="{15881D94-89C1-F07A-021D-933B87C23E29}"/>
              </a:ext>
            </a:extLst>
          </p:cNvPr>
          <p:cNvSpPr>
            <a:spLocks noGrp="1"/>
          </p:cNvSpPr>
          <p:nvPr>
            <p:ph type="sldNum" sz="quarter" idx="11"/>
          </p:nvPr>
        </p:nvSpPr>
        <p:spPr/>
        <p:txBody>
          <a:bodyPr/>
          <a:lstStyle/>
          <a:p>
            <a:r>
              <a:rPr lang="de-DE" dirty="0"/>
              <a:t>Page </a:t>
            </a:r>
            <a:fld id="{A52F4D17-1AD6-42D9-B93A-EB002C62F438}" type="slidenum">
              <a:rPr lang="de-DE" smtClean="0"/>
              <a:pPr/>
              <a:t>9</a:t>
            </a:fld>
            <a:endParaRPr lang="de-DE" dirty="0"/>
          </a:p>
        </p:txBody>
      </p:sp>
      <p:pic>
        <p:nvPicPr>
          <p:cNvPr id="9" name="Picture 8">
            <a:extLst>
              <a:ext uri="{FF2B5EF4-FFF2-40B4-BE49-F238E27FC236}">
                <a16:creationId xmlns:a16="http://schemas.microsoft.com/office/drawing/2014/main" id="{A8281644-4A87-A038-4F28-3BC6BA165C3E}"/>
              </a:ext>
            </a:extLst>
          </p:cNvPr>
          <p:cNvPicPr>
            <a:picLocks noChangeAspect="1"/>
          </p:cNvPicPr>
          <p:nvPr/>
        </p:nvPicPr>
        <p:blipFill>
          <a:blip r:embed="rId3"/>
          <a:stretch>
            <a:fillRect/>
          </a:stretch>
        </p:blipFill>
        <p:spPr>
          <a:xfrm>
            <a:off x="7032104" y="1766796"/>
            <a:ext cx="4614717" cy="3591236"/>
          </a:xfrm>
          <a:prstGeom prst="rect">
            <a:avLst/>
          </a:prstGeom>
        </p:spPr>
      </p:pic>
      <p:sp>
        <p:nvSpPr>
          <p:cNvPr id="11" name="TextBox 10">
            <a:extLst>
              <a:ext uri="{FF2B5EF4-FFF2-40B4-BE49-F238E27FC236}">
                <a16:creationId xmlns:a16="http://schemas.microsoft.com/office/drawing/2014/main" id="{26789117-0401-D10E-EBCE-D271FF8CDFC3}"/>
              </a:ext>
            </a:extLst>
          </p:cNvPr>
          <p:cNvSpPr txBox="1"/>
          <p:nvPr/>
        </p:nvSpPr>
        <p:spPr>
          <a:xfrm>
            <a:off x="6806969" y="5436166"/>
            <a:ext cx="5064986" cy="184666"/>
          </a:xfrm>
          <a:prstGeom prst="rect">
            <a:avLst/>
          </a:prstGeom>
          <a:noFill/>
        </p:spPr>
        <p:txBody>
          <a:bodyPr wrap="square">
            <a:spAutoFit/>
          </a:bodyPr>
          <a:lstStyle/>
          <a:p>
            <a:pPr algn="ctr"/>
            <a:r>
              <a:rPr lang="en-US" sz="600" dirty="0"/>
              <a:t>https://www.mckinsey.com/capabilities/mckinsey-digital/our-insights/quantum-technology-sees-record-investments-progress-on-talent-gap</a:t>
            </a:r>
          </a:p>
        </p:txBody>
      </p:sp>
      <p:pic>
        <p:nvPicPr>
          <p:cNvPr id="13" name="Picture 12">
            <a:extLst>
              <a:ext uri="{FF2B5EF4-FFF2-40B4-BE49-F238E27FC236}">
                <a16:creationId xmlns:a16="http://schemas.microsoft.com/office/drawing/2014/main" id="{7F46C452-BCC7-33C5-82B1-868F404A8BBC}"/>
              </a:ext>
            </a:extLst>
          </p:cNvPr>
          <p:cNvPicPr>
            <a:picLocks noChangeAspect="1"/>
          </p:cNvPicPr>
          <p:nvPr/>
        </p:nvPicPr>
        <p:blipFill>
          <a:blip r:embed="rId4"/>
          <a:stretch>
            <a:fillRect/>
          </a:stretch>
        </p:blipFill>
        <p:spPr>
          <a:xfrm>
            <a:off x="550547" y="2063566"/>
            <a:ext cx="5733304" cy="3174372"/>
          </a:xfrm>
          <a:prstGeom prst="rect">
            <a:avLst/>
          </a:prstGeom>
        </p:spPr>
      </p:pic>
      <p:sp>
        <p:nvSpPr>
          <p:cNvPr id="16" name="TextBox 15">
            <a:extLst>
              <a:ext uri="{FF2B5EF4-FFF2-40B4-BE49-F238E27FC236}">
                <a16:creationId xmlns:a16="http://schemas.microsoft.com/office/drawing/2014/main" id="{DAC9EDC4-6826-4008-3D24-FCD6D38E3915}"/>
              </a:ext>
            </a:extLst>
          </p:cNvPr>
          <p:cNvSpPr txBox="1"/>
          <p:nvPr/>
        </p:nvSpPr>
        <p:spPr>
          <a:xfrm>
            <a:off x="1568782" y="5397225"/>
            <a:ext cx="3696834" cy="184666"/>
          </a:xfrm>
          <a:prstGeom prst="rect">
            <a:avLst/>
          </a:prstGeom>
          <a:noFill/>
        </p:spPr>
        <p:txBody>
          <a:bodyPr wrap="square">
            <a:spAutoFit/>
          </a:bodyPr>
          <a:lstStyle/>
          <a:p>
            <a:pPr algn="ctr"/>
            <a:r>
              <a:rPr lang="en-US" sz="600" dirty="0"/>
              <a:t>https://thequantuminsider.com/2022/05/09/quantum-computing-market-map-and-data-2022/</a:t>
            </a:r>
          </a:p>
        </p:txBody>
      </p:sp>
    </p:spTree>
    <p:extLst>
      <p:ext uri="{BB962C8B-B14F-4D97-AF65-F5344CB8AC3E}">
        <p14:creationId xmlns:p14="http://schemas.microsoft.com/office/powerpoint/2010/main" val="2069457705"/>
      </p:ext>
    </p:extLst>
  </p:cSld>
  <p:clrMapOvr>
    <a:masterClrMapping/>
  </p:clrMapOvr>
  <p:transition spd="med">
    <p:pull/>
  </p:transition>
</p:sld>
</file>

<file path=ppt/theme/theme1.xml><?xml version="1.0" encoding="utf-8"?>
<a:theme xmlns:a="http://schemas.openxmlformats.org/drawingml/2006/main" name="Jülich">
  <a:themeElements>
    <a:clrScheme name="CD-Farben Forschungszentrum Jülich">
      <a:dk1>
        <a:srgbClr val="000000"/>
      </a:dk1>
      <a:lt1>
        <a:srgbClr val="FFFFFF"/>
      </a:lt1>
      <a:dk2>
        <a:srgbClr val="023D6B"/>
      </a:dk2>
      <a:lt2>
        <a:srgbClr val="EBEBEB"/>
      </a:lt2>
      <a:accent1>
        <a:srgbClr val="ADBDE3"/>
      </a:accent1>
      <a:accent2>
        <a:srgbClr val="EB5F73"/>
      </a:accent2>
      <a:accent3>
        <a:srgbClr val="AF82B9"/>
      </a:accent3>
      <a:accent4>
        <a:srgbClr val="FAB45A"/>
      </a:accent4>
      <a:accent5>
        <a:srgbClr val="FAEB5A"/>
      </a:accent5>
      <a:accent6>
        <a:srgbClr val="B9D25F"/>
      </a:accent6>
      <a:hlink>
        <a:srgbClr val="ADBDE3"/>
      </a:hlink>
      <a:folHlink>
        <a:srgbClr val="023D6B"/>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ülich_PowerPoint_16x9.potx" id="{96E3BAF4-763A-4252-96EB-429A37E76C9B}" vid="{FC15072B-1A6B-4630-9ABB-3D2D56FD5EF8}"/>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Juelich_PowerPoint_16x9</Template>
  <TotalTime>0</TotalTime>
  <Words>2165</Words>
  <Application>Microsoft Office PowerPoint</Application>
  <PresentationFormat>Widescreen</PresentationFormat>
  <Paragraphs>331</Paragraphs>
  <Slides>26</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Georgia</vt:lpstr>
      <vt:lpstr>Wingdings</vt:lpstr>
      <vt:lpstr>Jülich</vt:lpstr>
      <vt:lpstr>Quantum computing for Earth Observation</vt:lpstr>
      <vt:lpstr>Driving questions for the tutorial</vt:lpstr>
      <vt:lpstr>Tutorial structure</vt:lpstr>
      <vt:lpstr>Evolution of computing architectures</vt:lpstr>
      <vt:lpstr>Principles of quantum mechanics</vt:lpstr>
      <vt:lpstr>Qubit as information unit</vt:lpstr>
      <vt:lpstr>Measurement and qubit collapse</vt:lpstr>
      <vt:lpstr>Quantum computational models</vt:lpstr>
      <vt:lpstr>The quantum computing landscape</vt:lpstr>
      <vt:lpstr>Quantum computing can provide a substantial computational advantage </vt:lpstr>
      <vt:lpstr>Quantum computers present practical limitations</vt:lpstr>
      <vt:lpstr>Main applications of quantum computing</vt:lpstr>
      <vt:lpstr>Examples of quantum optimization algorithms</vt:lpstr>
      <vt:lpstr>Examples of quantum machine learning algorithms</vt:lpstr>
      <vt:lpstr>Earth observation requires increasing computing capabilities</vt:lpstr>
      <vt:lpstr>Where does quantum computing fit?</vt:lpstr>
      <vt:lpstr>Contributions to quantum computing for Earth observation</vt:lpstr>
      <vt:lpstr>Contributions to quantum computing for Earth observation</vt:lpstr>
      <vt:lpstr>Contributions to quantum computing for Earth observation</vt:lpstr>
      <vt:lpstr>Practical examples</vt:lpstr>
      <vt:lpstr>Tools for testing quantum algorithms</vt:lpstr>
      <vt:lpstr>Acquisition planning for EO satellites</vt:lpstr>
      <vt:lpstr>Acquisition planning for EO satellites</vt:lpstr>
      <vt:lpstr>Conclusions</vt:lpstr>
      <vt:lpstr>Thanks to GRSS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der präsentation</dc:title>
  <dc:creator/>
  <cp:lastModifiedBy>Amer Delilbasic</cp:lastModifiedBy>
  <cp:revision>85</cp:revision>
  <dcterms:created xsi:type="dcterms:W3CDTF">2019-11-11T12:51:38Z</dcterms:created>
  <dcterms:modified xsi:type="dcterms:W3CDTF">2024-04-14T16:28:37Z</dcterms:modified>
</cp:coreProperties>
</file>